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19"/>
  </p:notesMasterIdLst>
  <p:handoutMasterIdLst>
    <p:handoutMasterId r:id="rId20"/>
  </p:handoutMasterIdLst>
  <p:sldIdLst>
    <p:sldId id="307" r:id="rId3"/>
    <p:sldId id="506" r:id="rId4"/>
    <p:sldId id="507" r:id="rId5"/>
    <p:sldId id="508" r:id="rId6"/>
    <p:sldId id="501" r:id="rId7"/>
    <p:sldId id="504" r:id="rId8"/>
    <p:sldId id="502" r:id="rId9"/>
    <p:sldId id="510" r:id="rId10"/>
    <p:sldId id="516" r:id="rId11"/>
    <p:sldId id="511" r:id="rId12"/>
    <p:sldId id="515" r:id="rId13"/>
    <p:sldId id="503" r:id="rId14"/>
    <p:sldId id="464" r:id="rId15"/>
    <p:sldId id="514" r:id="rId16"/>
    <p:sldId id="375" r:id="rId17"/>
    <p:sldId id="3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FAFA"/>
    <a:srgbClr val="DCDDDF"/>
    <a:srgbClr val="8DCD92"/>
    <a:srgbClr val="21812C"/>
    <a:srgbClr val="A7D9AB"/>
    <a:srgbClr val="3C8A2E"/>
    <a:srgbClr val="64D3E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78792" autoAdjust="0"/>
  </p:normalViewPr>
  <p:slideViewPr>
    <p:cSldViewPr snapToGrid="0">
      <p:cViewPr>
        <p:scale>
          <a:sx n="50" d="100"/>
          <a:sy n="50" d="100"/>
        </p:scale>
        <p:origin x="140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F193-8B7D-4B0B-BAD4-9D2A0F90D967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8AB97-C298-4B7E-A124-93FBE6254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94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BA1A4-9B00-435C-B884-5482F820F837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B8679-EB33-41E4-9BAB-8200155A5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80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8679-EB33-41E4-9BAB-8200155A59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71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8679-EB33-41E4-9BAB-8200155A59A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27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8679-EB33-41E4-9BAB-8200155A59AF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9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8679-EB33-41E4-9BAB-8200155A59A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8679-EB33-41E4-9BAB-8200155A59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5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8679-EB33-41E4-9BAB-8200155A59A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9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8679-EB33-41E4-9BAB-8200155A59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7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Зачем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8679-EB33-41E4-9BAB-8200155A59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7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Зачем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8679-EB33-41E4-9BAB-8200155A59A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75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8679-EB33-41E4-9BAB-8200155A59A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93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8679-EB33-41E4-9BAB-8200155A59AF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0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E48-2515-4C8D-9566-3824852EE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A253-604D-45EE-8027-465C587032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3757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E48-2515-4C8D-9566-3824852EE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A253-604D-45EE-8027-465C587032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0286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E48-2515-4C8D-9566-3824852EE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A253-604D-45EE-8027-465C587032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3613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AB3D-C116-45B3-ACD6-0BD579ED40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93A8-42C8-4CEA-95C2-49CA7E1601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7206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AB3D-C116-45B3-ACD6-0BD579ED40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93A8-42C8-4CEA-95C2-49CA7E1601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2053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AB3D-C116-45B3-ACD6-0BD579ED40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93A8-42C8-4CEA-95C2-49CA7E1601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8844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AB3D-C116-45B3-ACD6-0BD579ED40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93A8-42C8-4CEA-95C2-49CA7E1601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8310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AB3D-C116-45B3-ACD6-0BD579ED40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93A8-42C8-4CEA-95C2-49CA7E1601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960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AB3D-C116-45B3-ACD6-0BD579ED40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93A8-42C8-4CEA-95C2-49CA7E1601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4409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AB3D-C116-45B3-ACD6-0BD579ED40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93A8-42C8-4CEA-95C2-49CA7E1601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0405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AB3D-C116-45B3-ACD6-0BD579ED40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93A8-42C8-4CEA-95C2-49CA7E1601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7646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E48-2515-4C8D-9566-3824852EE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A253-604D-45EE-8027-465C587032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5929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AB3D-C116-45B3-ACD6-0BD579ED40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93A8-42C8-4CEA-95C2-49CA7E1601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2251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AB3D-C116-45B3-ACD6-0BD579ED40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93A8-42C8-4CEA-95C2-49CA7E1601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4207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AB3D-C116-45B3-ACD6-0BD579ED40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93A8-42C8-4CEA-95C2-49CA7E1601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6064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224120" y="6107905"/>
            <a:ext cx="693165" cy="364848"/>
          </a:xfrm>
          <a:prstGeom prst="rect">
            <a:avLst/>
          </a:prstGeom>
        </p:spPr>
        <p:txBody>
          <a:bodyPr/>
          <a:lstStyle/>
          <a:p>
            <a:fld id="{99438B5D-4538-884B-A9EF-64603093DC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44781" y="1996560"/>
            <a:ext cx="10779677" cy="36966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197247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E48-2515-4C8D-9566-3824852EE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A253-604D-45EE-8027-465C587032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2472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E48-2515-4C8D-9566-3824852EE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A253-604D-45EE-8027-465C587032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7277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E48-2515-4C8D-9566-3824852EE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A253-604D-45EE-8027-465C587032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7974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E48-2515-4C8D-9566-3824852EE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A253-604D-45EE-8027-465C587032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7686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E48-2515-4C8D-9566-3824852EE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A253-604D-45EE-8027-465C587032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0648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E48-2515-4C8D-9566-3824852EE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A253-604D-45EE-8027-465C587032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2128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E48-2515-4C8D-9566-3824852EE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A253-604D-45EE-8027-465C587032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8407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65E48-2515-4C8D-9566-3824852EE6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7A253-604D-45EE-8027-465C587032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1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AB3D-C116-45B3-ACD6-0BD579ED40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93A8-42C8-4CEA-95C2-49CA7E1601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3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3" r="1378"/>
          <a:stretch/>
        </p:blipFill>
        <p:spPr>
          <a:xfrm>
            <a:off x="0" y="-33454"/>
            <a:ext cx="12366701" cy="68914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-33454"/>
            <a:ext cx="12366701" cy="6858000"/>
          </a:xfrm>
          <a:prstGeom prst="rect">
            <a:avLst/>
          </a:prstGeom>
          <a:solidFill>
            <a:srgbClr val="0D200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3443" y="5379832"/>
            <a:ext cx="6991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Ангелина Воскресенская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 по подбору и адаптации персонала  «Сегежа групп» 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40" y="164167"/>
            <a:ext cx="1727645" cy="83391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3136" y="2077233"/>
            <a:ext cx="10214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prstClr val="white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АВТОМАТИЗАЦИЯ </a:t>
            </a:r>
            <a:r>
              <a:rPr lang="en-US" sz="6600" b="1" dirty="0" smtClean="0">
                <a:solidFill>
                  <a:prstClr val="white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HR</a:t>
            </a:r>
            <a:r>
              <a:rPr lang="ru-RU" sz="6600" b="1" dirty="0" smtClean="0">
                <a:solidFill>
                  <a:prstClr val="white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</a:p>
          <a:p>
            <a:r>
              <a:rPr lang="ru-RU" sz="6600" b="1" dirty="0" smtClean="0">
                <a:solidFill>
                  <a:srgbClr val="00B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Выученные уроки</a:t>
            </a:r>
            <a:endParaRPr lang="ru-RU" sz="3600" b="1" dirty="0">
              <a:solidFill>
                <a:srgbClr val="00B050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77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65814" y="241141"/>
            <a:ext cx="429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C8A2E"/>
                </a:solidFill>
              </a:rPr>
              <a:t>ДЛЯ </a:t>
            </a:r>
            <a:r>
              <a:rPr lang="en-US" sz="3600" b="1" dirty="0" smtClean="0">
                <a:solidFill>
                  <a:srgbClr val="3C8A2E"/>
                </a:solidFill>
              </a:rPr>
              <a:t>HR</a:t>
            </a:r>
            <a:endParaRPr lang="ru-RU" sz="3600" b="1" dirty="0">
              <a:solidFill>
                <a:srgbClr val="3C8A2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993" y="-890435"/>
            <a:ext cx="6333893" cy="63338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10" y="-925940"/>
            <a:ext cx="6404905" cy="64049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54" y="1659219"/>
            <a:ext cx="4614865" cy="2512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28" y="-890435"/>
            <a:ext cx="6344343" cy="6344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98" y="1659219"/>
            <a:ext cx="4642039" cy="273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67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75" y="0"/>
            <a:ext cx="13769861" cy="9179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0072" y="790581"/>
            <a:ext cx="5036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C8A2E"/>
                </a:solidFill>
                <a:latin typeface="Arial Black" panose="020B0A04020102020204" pitchFamily="34" charset="0"/>
              </a:rPr>
              <a:t>ДЛЯ ЗАКАЗЧИКА</a:t>
            </a:r>
            <a:endParaRPr lang="ru-RU" sz="3600" b="1" dirty="0">
              <a:solidFill>
                <a:srgbClr val="3C8A2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9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397" y="411545"/>
            <a:ext cx="934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atin typeface="CyrillicOld" pitchFamily="2" charset="0"/>
              </a:defRPr>
            </a:lvl1pPr>
          </a:lstStyle>
          <a:p>
            <a:r>
              <a:rPr lang="ru-RU" sz="2000" dirty="0" smtClean="0">
                <a:latin typeface="Arial Black" panose="020B0A04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МЕРОПРИЯТИЯ ДЛЯ КАЖДОГО ЭЛЕМЕНТА </a:t>
            </a:r>
            <a:r>
              <a:rPr lang="en-US" sz="2000" dirty="0" smtClean="0">
                <a:latin typeface="Arial Black" panose="020B0A04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ADKAR</a:t>
            </a:r>
            <a:endParaRPr lang="ru-RU" sz="2000" dirty="0">
              <a:latin typeface="Arial Black" panose="020B0A040201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396" y="1315844"/>
            <a:ext cx="762247" cy="7357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 A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8395" y="2248829"/>
            <a:ext cx="762247" cy="7357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 D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8394" y="3181814"/>
            <a:ext cx="762247" cy="7357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 K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8394" y="4114799"/>
            <a:ext cx="762247" cy="7357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 A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5562" y="5047784"/>
            <a:ext cx="762247" cy="7357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 R</a:t>
            </a:r>
            <a:endParaRPr lang="ru-RU" sz="28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620641" y="2139176"/>
            <a:ext cx="9381896" cy="2786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620641" y="2995204"/>
            <a:ext cx="9381896" cy="2786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657809" y="3974364"/>
            <a:ext cx="9381896" cy="2786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657809" y="4944986"/>
            <a:ext cx="9381896" cy="2786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29023" y="1405039"/>
            <a:ext cx="54140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Эффективные и сфокусированные коммуникации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Руководители высшего звена делятся с сотрудниками видением изменения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Легкий доступ и информации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5529023" y="2229547"/>
            <a:ext cx="54140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Руководители высшего звена демонстрируют приверженность к изменениям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Руководители среднего звена продвигают изменения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Сотрудники вовлечены и участвуют в изменениях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529023" y="3132259"/>
            <a:ext cx="54140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Эффективное обучение в актуальном контексте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Тренинги для переходного периода и для целевого состояния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Инструкции и применения знаний на практике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5529023" y="4083825"/>
            <a:ext cx="5414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Менеджеры среднего звена, функциональные эксперты проводят </a:t>
            </a:r>
            <a:r>
              <a:rPr lang="ru-RU" sz="1100" dirty="0" err="1" smtClean="0"/>
              <a:t>коучинг</a:t>
            </a:r>
            <a:r>
              <a:rPr lang="ru-RU" sz="1100" dirty="0" smtClean="0"/>
              <a:t> сотрудников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Практические упражнения, практика и время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Устранение потенциальных барьеров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5529023" y="5030936"/>
            <a:ext cx="54140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Празднование успехов, индивидуально и в группе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Поощрение и признание, имеющие значение для людей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/>
              <a:t>Обратна связь по результатам работы и ответственности за изменения</a:t>
            </a:r>
            <a:endParaRPr lang="ru-RU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2408663" y="1381037"/>
            <a:ext cx="233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3C8A2E"/>
                </a:solidFill>
              </a:defRPr>
            </a:lvl1pPr>
          </a:lstStyle>
          <a:p>
            <a:pPr algn="ctr"/>
            <a:r>
              <a:rPr lang="ru-RU" sz="2000" dirty="0"/>
              <a:t>Сформировать </a:t>
            </a:r>
            <a:r>
              <a:rPr lang="ru-RU" sz="2000" b="1" dirty="0"/>
              <a:t>ПОНИМАНИЕ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08663" y="2241458"/>
            <a:ext cx="233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3C8A2E"/>
                </a:solidFill>
              </a:defRPr>
            </a:lvl1pPr>
          </a:lstStyle>
          <a:p>
            <a:pPr algn="ctr"/>
            <a:r>
              <a:rPr lang="ru-RU" sz="2000" dirty="0" smtClean="0"/>
              <a:t>Обеспечить </a:t>
            </a:r>
            <a:r>
              <a:rPr lang="ru-RU" sz="2000" b="1" dirty="0" smtClean="0"/>
              <a:t>ЖЕЛАНИЕ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408663" y="3148652"/>
            <a:ext cx="233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3C8A2E"/>
                </a:solidFill>
              </a:defRPr>
            </a:lvl1pPr>
          </a:lstStyle>
          <a:p>
            <a:pPr algn="ctr"/>
            <a:r>
              <a:rPr lang="ru-RU" sz="2000" dirty="0" smtClean="0"/>
              <a:t>Передать </a:t>
            </a:r>
          </a:p>
          <a:p>
            <a:pPr algn="ctr"/>
            <a:r>
              <a:rPr lang="ru-RU" sz="2000" b="1" dirty="0" smtClean="0"/>
              <a:t>ЗНАНИЕ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408663" y="4128846"/>
            <a:ext cx="233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3C8A2E"/>
                </a:solidFill>
              </a:defRPr>
            </a:lvl1pPr>
          </a:lstStyle>
          <a:p>
            <a:pPr algn="ctr"/>
            <a:r>
              <a:rPr lang="ru-RU" sz="2000" dirty="0" smtClean="0"/>
              <a:t>Развить </a:t>
            </a:r>
          </a:p>
          <a:p>
            <a:pPr algn="ctr"/>
            <a:r>
              <a:rPr lang="ru-RU" sz="2000" b="1" dirty="0" smtClean="0"/>
              <a:t>СПОСОБНОСТЬ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408663" y="5096682"/>
            <a:ext cx="233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3C8A2E"/>
                </a:solidFill>
              </a:defRPr>
            </a:lvl1pPr>
          </a:lstStyle>
          <a:p>
            <a:pPr algn="ctr"/>
            <a:r>
              <a:rPr lang="ru-RU" sz="2000" dirty="0" smtClean="0"/>
              <a:t>Закрепить </a:t>
            </a:r>
          </a:p>
          <a:p>
            <a:pPr algn="ctr"/>
            <a:r>
              <a:rPr lang="ru-RU" sz="2000" b="1" dirty="0" smtClean="0"/>
              <a:t>ИЗМЕНЕНИЕ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58742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углы 6">
            <a:extLst>
              <a:ext uri="{FF2B5EF4-FFF2-40B4-BE49-F238E27FC236}">
                <a16:creationId xmlns:a16="http://schemas.microsoft.com/office/drawing/2014/main" id="{A5FB17FA-AD50-4C21-B612-2F2EA0498FB8}"/>
              </a:ext>
            </a:extLst>
          </p:cNvPr>
          <p:cNvSpPr/>
          <p:nvPr/>
        </p:nvSpPr>
        <p:spPr>
          <a:xfrm>
            <a:off x="292231" y="207390"/>
            <a:ext cx="11566689" cy="6231117"/>
          </a:xfrm>
          <a:prstGeom prst="roundRect">
            <a:avLst/>
          </a:prstGeom>
          <a:noFill/>
          <a:ln>
            <a:solidFill>
              <a:srgbClr val="3C8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kartinkin.net/uploads/posts/2021-07/1626809263_22-kartinkin-com-p-ekran-kompyutera-tekstura-krasivo-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47" y="1753439"/>
            <a:ext cx="6639998" cy="54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12817" y="687749"/>
            <a:ext cx="6163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atin typeface="CyrillicOld" pitchFamily="2" charset="0"/>
              </a:defRPr>
            </a:lvl1pPr>
          </a:lstStyle>
          <a:p>
            <a:r>
              <a:rPr lang="ru-RU" sz="2000" dirty="0" smtClean="0">
                <a:latin typeface="Arial Black" panose="020B0A04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РЕКРУТИНГОВАЯ СИСТЕМА </a:t>
            </a:r>
            <a:r>
              <a:rPr lang="ru-RU" sz="2000" dirty="0" smtClean="0">
                <a:latin typeface="Arial Black" panose="020B0A04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ПРОМЕЖУТОЧНЫЙ </a:t>
            </a:r>
            <a:r>
              <a:rPr lang="ru-RU" sz="2000" dirty="0" smtClean="0">
                <a:latin typeface="Arial Black" panose="020B0A04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</a:t>
            </a:r>
            <a:endParaRPr lang="ru-RU" sz="2000" dirty="0">
              <a:latin typeface="Arial Black" panose="020B0A040201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2885" y="3223274"/>
            <a:ext cx="1902553" cy="934590"/>
          </a:xfrm>
          <a:prstGeom prst="roundRect">
            <a:avLst/>
          </a:prstGeom>
          <a:noFill/>
          <a:ln>
            <a:solidFill>
              <a:srgbClr val="3C8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9" name="object 57">
            <a:extLst>
              <a:ext uri="{FF2B5EF4-FFF2-40B4-BE49-F238E27FC236}">
                <a16:creationId xmlns:a16="http://schemas.microsoft.com/office/drawing/2014/main" id="{186471CB-4284-154D-8D18-2C8779A6DACC}"/>
              </a:ext>
            </a:extLst>
          </p:cNvPr>
          <p:cNvSpPr txBox="1"/>
          <p:nvPr/>
        </p:nvSpPr>
        <p:spPr>
          <a:xfrm>
            <a:off x="855051" y="1986351"/>
            <a:ext cx="1980416" cy="9361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sz="6000" b="1" dirty="0" smtClean="0">
                <a:solidFill>
                  <a:srgbClr val="3C8A2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30%</a:t>
            </a:r>
            <a:endParaRPr lang="ru-RU" sz="6000" b="1" dirty="0">
              <a:solidFill>
                <a:srgbClr val="3C8A2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30450" y="2029953"/>
            <a:ext cx="24204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сокращение времени найма за счет автоматизации </a:t>
            </a:r>
            <a:r>
              <a:rPr lang="ru-RU" sz="1300" dirty="0" smtClean="0"/>
              <a:t>процесса и быстрой коммуникации с заказчиком </a:t>
            </a:r>
            <a:endParaRPr lang="ru-RU" sz="1300" dirty="0"/>
          </a:p>
        </p:txBody>
      </p:sp>
      <p:sp>
        <p:nvSpPr>
          <p:cNvPr id="44" name="object 57">
            <a:extLst>
              <a:ext uri="{FF2B5EF4-FFF2-40B4-BE49-F238E27FC236}">
                <a16:creationId xmlns:a16="http://schemas.microsoft.com/office/drawing/2014/main" id="{186471CB-4284-154D-8D18-2C8779A6DACC}"/>
              </a:ext>
            </a:extLst>
          </p:cNvPr>
          <p:cNvSpPr txBox="1"/>
          <p:nvPr/>
        </p:nvSpPr>
        <p:spPr>
          <a:xfrm>
            <a:off x="1282495" y="3208669"/>
            <a:ext cx="1022080" cy="5668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B0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44</a:t>
            </a:r>
            <a:endParaRPr lang="ru-RU" sz="3600" b="1" dirty="0">
              <a:solidFill>
                <a:srgbClr val="00B0F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55051" y="3710804"/>
            <a:ext cx="1848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рекрутера работает в рекрутинговой системе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766737" y="3663367"/>
            <a:ext cx="2038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анимающих менеджера (УК, ДЗК, ОЦО)</a:t>
            </a:r>
            <a:endParaRPr lang="ru-RU" sz="12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91382" y="4430511"/>
            <a:ext cx="3898860" cy="934590"/>
          </a:xfrm>
          <a:prstGeom prst="roundRect">
            <a:avLst/>
          </a:prstGeom>
          <a:noFill/>
          <a:ln>
            <a:solidFill>
              <a:srgbClr val="3C8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0" name="object 57">
            <a:extLst>
              <a:ext uri="{FF2B5EF4-FFF2-40B4-BE49-F238E27FC236}">
                <a16:creationId xmlns:a16="http://schemas.microsoft.com/office/drawing/2014/main" id="{186471CB-4284-154D-8D18-2C8779A6DACC}"/>
              </a:ext>
            </a:extLst>
          </p:cNvPr>
          <p:cNvSpPr txBox="1"/>
          <p:nvPr/>
        </p:nvSpPr>
        <p:spPr>
          <a:xfrm>
            <a:off x="822885" y="4435955"/>
            <a:ext cx="3678845" cy="6283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B0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40 000+</a:t>
            </a:r>
            <a:endParaRPr lang="ru-RU" sz="4000" b="1" dirty="0">
              <a:solidFill>
                <a:srgbClr val="00B0F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4373" y="4971515"/>
            <a:ext cx="375218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/>
              <a:t>к</a:t>
            </a:r>
            <a:r>
              <a:rPr lang="ru-RU" sz="1300" dirty="0" smtClean="0"/>
              <a:t>андидатов в системе </a:t>
            </a:r>
            <a:endParaRPr lang="ru-RU" sz="13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60263" y="3223274"/>
            <a:ext cx="1851414" cy="934590"/>
          </a:xfrm>
          <a:prstGeom prst="roundRect">
            <a:avLst/>
          </a:prstGeom>
          <a:noFill/>
          <a:ln>
            <a:solidFill>
              <a:srgbClr val="3C8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4" name="object 57">
            <a:extLst>
              <a:ext uri="{FF2B5EF4-FFF2-40B4-BE49-F238E27FC236}">
                <a16:creationId xmlns:a16="http://schemas.microsoft.com/office/drawing/2014/main" id="{186471CB-4284-154D-8D18-2C8779A6DACC}"/>
              </a:ext>
            </a:extLst>
          </p:cNvPr>
          <p:cNvSpPr txBox="1"/>
          <p:nvPr/>
        </p:nvSpPr>
        <p:spPr>
          <a:xfrm>
            <a:off x="3066047" y="3207494"/>
            <a:ext cx="1443138" cy="5668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B0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413</a:t>
            </a:r>
            <a:endParaRPr lang="ru-RU" sz="3600" b="1" dirty="0">
              <a:solidFill>
                <a:srgbClr val="00B0F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 t="5925" r="14056" b="13307"/>
          <a:stretch/>
        </p:blipFill>
        <p:spPr>
          <a:xfrm>
            <a:off x="5556239" y="1986351"/>
            <a:ext cx="6263185" cy="356470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671421" y="1260996"/>
            <a:ext cx="41480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atin typeface="CyrillicOld" pitchFamily="2" charset="0"/>
              </a:defRPr>
            </a:lvl1pPr>
          </a:lstStyle>
          <a:p>
            <a:pPr algn="r"/>
            <a:r>
              <a:rPr lang="ru-RU" sz="1400" dirty="0" smtClean="0">
                <a:latin typeface="Arial Black" panose="020B0A04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Аналитика воронки подбора рабочих</a:t>
            </a:r>
          </a:p>
          <a:p>
            <a:pPr algn="r"/>
            <a:r>
              <a:rPr lang="ru-RU" sz="1100" b="0" dirty="0" smtClean="0">
                <a:latin typeface="Arial Black" panose="020B0A04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 апреля 2021 г – 30 июня 2022 г. </a:t>
            </a:r>
            <a:endParaRPr lang="ru-RU" sz="1100" b="0" dirty="0">
              <a:latin typeface="Arial Black" panose="020B0A040201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04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887" y="163229"/>
            <a:ext cx="10904500" cy="1325563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DREAM PROCESS</a:t>
            </a:r>
            <a:r>
              <a:rPr lang="ru-RU" sz="36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latin typeface="Arial Black" panose="020B0A04020102020204" pitchFamily="34" charset="0"/>
              </a:rPr>
              <a:t>(Весь процесс подбора в системе)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887" y="2253378"/>
            <a:ext cx="2243753" cy="83099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Заказчик заполняет заявку на </a:t>
            </a:r>
            <a:r>
              <a:rPr lang="ru-RU" sz="1600" dirty="0" smtClean="0"/>
              <a:t>подбор на основе данных из 1С</a:t>
            </a:r>
            <a:endParaRPr lang="ru-RU" sz="2400" b="1" dirty="0"/>
          </a:p>
        </p:txBody>
      </p:sp>
      <p:cxnSp>
        <p:nvCxnSpPr>
          <p:cNvPr id="7" name="Прямая соединительная линия 6"/>
          <p:cNvCxnSpPr>
            <a:stCxn id="5" idx="3"/>
          </p:cNvCxnSpPr>
          <p:nvPr/>
        </p:nvCxnSpPr>
        <p:spPr>
          <a:xfrm flipV="1">
            <a:off x="2676640" y="2099723"/>
            <a:ext cx="199369" cy="569154"/>
          </a:xfrm>
          <a:prstGeom prst="lin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8" name="TextBox 7"/>
          <p:cNvSpPr txBox="1"/>
          <p:nvPr/>
        </p:nvSpPr>
        <p:spPr>
          <a:xfrm>
            <a:off x="3044932" y="2384298"/>
            <a:ext cx="1786459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sz="1600" dirty="0"/>
              <a:t>Согласование заявки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8710" y="2269826"/>
            <a:ext cx="1620644" cy="83099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Вакансия попадает к рекрутеру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5092" y="2279671"/>
            <a:ext cx="2124305" cy="8309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/>
            </a:lvl1pPr>
          </a:lstStyle>
          <a:p>
            <a:r>
              <a:rPr lang="ru-RU" sz="1600" dirty="0" smtClean="0"/>
              <a:t>Рекрутер и Заказчик ведут кандидатов по </a:t>
            </a:r>
            <a:r>
              <a:rPr lang="ru-RU" sz="1600" dirty="0"/>
              <a:t>воронке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07689" y="2277947"/>
            <a:ext cx="2124305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/>
            </a:lvl1pPr>
          </a:lstStyle>
          <a:p>
            <a:r>
              <a:rPr lang="ru-RU" dirty="0" smtClean="0"/>
              <a:t>Финалист получает ссылку на заполнение анкеты СБ онлайн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48733" y="4475424"/>
            <a:ext cx="2314560" cy="646986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sz="1600" dirty="0" smtClean="0"/>
              <a:t>Формирование и согласование </a:t>
            </a:r>
            <a:r>
              <a:rPr lang="ru-RU" sz="1600" dirty="0" err="1" smtClean="0"/>
              <a:t>оффера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051919" y="4394774"/>
            <a:ext cx="2105727" cy="83099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/>
            </a:lvl1pPr>
          </a:lstStyle>
          <a:p>
            <a:r>
              <a:rPr lang="ru-RU" dirty="0" smtClean="0"/>
              <a:t>Данные </a:t>
            </a:r>
            <a:r>
              <a:rPr lang="ru-RU" dirty="0"/>
              <a:t>нового сотрудника </a:t>
            </a:r>
            <a:r>
              <a:rPr lang="ru-RU" dirty="0" smtClean="0"/>
              <a:t>перекачиваются </a:t>
            </a:r>
            <a:r>
              <a:rPr lang="ru-RU" dirty="0"/>
              <a:t>в </a:t>
            </a:r>
            <a:r>
              <a:rPr lang="ru-RU" dirty="0" smtClean="0"/>
              <a:t>1С</a:t>
            </a:r>
            <a:endParaRPr lang="en-US" dirty="0" smtClean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9350" r="551" b="14343"/>
          <a:stretch/>
        </p:blipFill>
        <p:spPr>
          <a:xfrm>
            <a:off x="-100266" y="6054727"/>
            <a:ext cx="12224826" cy="160654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2887" y="4355096"/>
            <a:ext cx="2082959" cy="9144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Сотрудник СБ согласует кандидата в системе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55886" y="4361216"/>
            <a:ext cx="2689443" cy="89429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Новичок получает ссылку на приложение по Адаптации</a:t>
            </a:r>
          </a:p>
        </p:txBody>
      </p:sp>
      <p:cxnSp>
        <p:nvCxnSpPr>
          <p:cNvPr id="4" name="Прямая со стрелкой 3"/>
          <p:cNvCxnSpPr>
            <a:stCxn id="5" idx="3"/>
            <a:endCxn id="8" idx="1"/>
          </p:cNvCxnSpPr>
          <p:nvPr/>
        </p:nvCxnSpPr>
        <p:spPr>
          <a:xfrm>
            <a:off x="2676640" y="2668877"/>
            <a:ext cx="368292" cy="78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3"/>
            <a:endCxn id="10" idx="1"/>
          </p:cNvCxnSpPr>
          <p:nvPr/>
        </p:nvCxnSpPr>
        <p:spPr>
          <a:xfrm>
            <a:off x="4831391" y="2676686"/>
            <a:ext cx="557319" cy="86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3"/>
            <a:endCxn id="11" idx="1"/>
          </p:cNvCxnSpPr>
          <p:nvPr/>
        </p:nvCxnSpPr>
        <p:spPr>
          <a:xfrm>
            <a:off x="7009354" y="2685325"/>
            <a:ext cx="505738" cy="98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3"/>
            <a:endCxn id="12" idx="1"/>
          </p:cNvCxnSpPr>
          <p:nvPr/>
        </p:nvCxnSpPr>
        <p:spPr>
          <a:xfrm flipV="1">
            <a:off x="9639397" y="2693446"/>
            <a:ext cx="368292" cy="17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5" idx="1"/>
          </p:cNvCxnSpPr>
          <p:nvPr/>
        </p:nvCxnSpPr>
        <p:spPr>
          <a:xfrm flipV="1">
            <a:off x="0" y="4812296"/>
            <a:ext cx="432887" cy="80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5" idx="3"/>
            <a:endCxn id="13" idx="1"/>
          </p:cNvCxnSpPr>
          <p:nvPr/>
        </p:nvCxnSpPr>
        <p:spPr>
          <a:xfrm flipV="1">
            <a:off x="2515846" y="4798917"/>
            <a:ext cx="432887" cy="133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3" idx="3"/>
            <a:endCxn id="17" idx="1"/>
          </p:cNvCxnSpPr>
          <p:nvPr/>
        </p:nvCxnSpPr>
        <p:spPr>
          <a:xfrm>
            <a:off x="5263293" y="4798917"/>
            <a:ext cx="492593" cy="94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7" idx="3"/>
            <a:endCxn id="14" idx="1"/>
          </p:cNvCxnSpPr>
          <p:nvPr/>
        </p:nvCxnSpPr>
        <p:spPr>
          <a:xfrm>
            <a:off x="8445329" y="4808362"/>
            <a:ext cx="606590" cy="19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718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7/1626809263_22-kartinkin-com-p-ekran-kompyutera-tekstura-krasivo-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34" y="1387338"/>
            <a:ext cx="6107861" cy="50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92" y="1387339"/>
            <a:ext cx="6073694" cy="36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2396836" y="4386559"/>
            <a:ext cx="372004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/>
              <a:t>Управляющая компания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/>
              <a:t>Галичский фанерный комбинат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/>
              <a:t>Сегежский ЦБК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/>
              <a:t>ОЦО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5541819" y="3408218"/>
            <a:ext cx="3699163" cy="3449782"/>
            <a:chOff x="6159829" y="1015461"/>
            <a:chExt cx="6493229" cy="6167097"/>
          </a:xfrm>
        </p:grpSpPr>
        <p:pic>
          <p:nvPicPr>
            <p:cNvPr id="43" name="Picture 2" descr="https://www.rzdlog.ru/upload/medialibrary/f35/f35ce2f13deaddc1dabc2d58ecdbbff3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34"/>
            <a:stretch/>
          </p:blipFill>
          <p:spPr bwMode="auto">
            <a:xfrm>
              <a:off x="6159829" y="1015461"/>
              <a:ext cx="6493229" cy="6167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1938" y="1688969"/>
              <a:ext cx="2409486" cy="4852416"/>
            </a:xfrm>
            <a:prstGeom prst="rect">
              <a:avLst/>
            </a:prstGeom>
            <a:effectLst>
              <a:glow rad="254000">
                <a:schemeClr val="tx1">
                  <a:lumMod val="75000"/>
                  <a:lumOff val="25000"/>
                  <a:alpha val="60000"/>
                </a:schemeClr>
              </a:glow>
              <a:softEdge rad="12700"/>
            </a:effectLst>
          </p:spPr>
        </p:pic>
      </p:grpSp>
      <p:sp>
        <p:nvSpPr>
          <p:cNvPr id="49" name="TextBox 48"/>
          <p:cNvSpPr txBox="1"/>
          <p:nvPr/>
        </p:nvSpPr>
        <p:spPr>
          <a:xfrm>
            <a:off x="489985" y="548923"/>
            <a:ext cx="827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atin typeface="CyrillicOld" pitchFamily="2" charset="0"/>
              </a:defRPr>
            </a:lvl1pPr>
          </a:lstStyle>
          <a:p>
            <a:r>
              <a:rPr lang="ru-RU" sz="2000" dirty="0">
                <a:latin typeface="Arial Black" panose="020B0A04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МОБИЛЬНОЕ ПРИЛОЖЕНИЕ «СНАМИ</a:t>
            </a:r>
            <a:r>
              <a:rPr lang="ru-RU" sz="2000" dirty="0" smtClean="0">
                <a:latin typeface="Arial Black" panose="020B0A04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»: </a:t>
            </a:r>
          </a:p>
          <a:p>
            <a:r>
              <a:rPr lang="ru-RU" sz="2000" dirty="0" smtClean="0">
                <a:latin typeface="Arial Black" panose="020B0A04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УПРАВЛЕНИЕ АДАПТАЦИЕЙ</a:t>
            </a:r>
            <a:endParaRPr lang="ru-RU" sz="2000" dirty="0">
              <a:latin typeface="Arial Black" panose="020B0A040201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1683" y="4191573"/>
            <a:ext cx="5153194" cy="1462945"/>
          </a:xfrm>
          <a:prstGeom prst="roundRect">
            <a:avLst/>
          </a:prstGeom>
          <a:noFill/>
          <a:ln>
            <a:solidFill>
              <a:srgbClr val="3C8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1683" y="2033707"/>
            <a:ext cx="5153194" cy="1848755"/>
          </a:xfrm>
          <a:prstGeom prst="roundRect">
            <a:avLst/>
          </a:prstGeom>
          <a:noFill/>
          <a:ln>
            <a:solidFill>
              <a:srgbClr val="3C8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9239" y="2949728"/>
            <a:ext cx="1757597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 Black" panose="020B0A04020102020204" pitchFamily="34" charset="0"/>
              </a:rPr>
              <a:t>СОТРУДНИКА УСПЕШНО ПРОШЛИ ТРЕК С СЕНТЯБРЯ 2021Г.</a:t>
            </a:r>
            <a:endParaRPr lang="ru-RU" sz="1200" b="1" dirty="0">
              <a:latin typeface="Arial Black" panose="020B0A04020102020204" pitchFamily="34" charset="0"/>
            </a:endParaRPr>
          </a:p>
        </p:txBody>
      </p:sp>
      <p:sp>
        <p:nvSpPr>
          <p:cNvPr id="19" name="object 57">
            <a:extLst>
              <a:ext uri="{FF2B5EF4-FFF2-40B4-BE49-F238E27FC236}">
                <a16:creationId xmlns:a16="http://schemas.microsoft.com/office/drawing/2014/main" id="{186471CB-4284-154D-8D18-2C8779A6DACC}"/>
              </a:ext>
            </a:extLst>
          </p:cNvPr>
          <p:cNvSpPr txBox="1"/>
          <p:nvPr/>
        </p:nvSpPr>
        <p:spPr>
          <a:xfrm>
            <a:off x="639239" y="2098110"/>
            <a:ext cx="3331029" cy="9361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sz="6000" b="1" dirty="0" smtClean="0">
                <a:solidFill>
                  <a:srgbClr val="00B0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203</a:t>
            </a:r>
            <a:endParaRPr lang="ru-RU" sz="6000" b="1" dirty="0">
              <a:solidFill>
                <a:srgbClr val="00B0F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object 57">
            <a:extLst>
              <a:ext uri="{FF2B5EF4-FFF2-40B4-BE49-F238E27FC236}">
                <a16:creationId xmlns:a16="http://schemas.microsoft.com/office/drawing/2014/main" id="{186471CB-4284-154D-8D18-2C8779A6DACC}"/>
              </a:ext>
            </a:extLst>
          </p:cNvPr>
          <p:cNvSpPr txBox="1"/>
          <p:nvPr/>
        </p:nvSpPr>
        <p:spPr>
          <a:xfrm>
            <a:off x="639239" y="4191573"/>
            <a:ext cx="1064870" cy="9361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sz="6000" b="1" dirty="0" smtClean="0">
                <a:solidFill>
                  <a:srgbClr val="00B0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  <a:endParaRPr lang="ru-RU" sz="3600" b="1" dirty="0">
              <a:solidFill>
                <a:srgbClr val="00B0F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96837" y="2066580"/>
            <a:ext cx="28708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/>
              <a:t>в</a:t>
            </a:r>
            <a:r>
              <a:rPr lang="ru-RU" sz="1400" dirty="0" smtClean="0"/>
              <a:t>ся </a:t>
            </a:r>
            <a:r>
              <a:rPr lang="ru-RU" sz="1400" dirty="0"/>
              <a:t>информация в одном месте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/>
              <a:t>г</a:t>
            </a:r>
            <a:r>
              <a:rPr lang="ru-RU" sz="1400" dirty="0" smtClean="0"/>
              <a:t>еймификация адаптации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/>
              <a:t>экономия </a:t>
            </a:r>
            <a:r>
              <a:rPr lang="ru-RU" sz="1400" dirty="0"/>
              <a:t>времени руководителя, </a:t>
            </a:r>
            <a:r>
              <a:rPr lang="en-US" sz="1400" dirty="0"/>
              <a:t>HR</a:t>
            </a:r>
            <a:r>
              <a:rPr lang="ru-RU" sz="1400" dirty="0"/>
              <a:t> и наставника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/>
              <a:t>своевременная </a:t>
            </a:r>
            <a:r>
              <a:rPr lang="ru-RU" sz="1400" dirty="0"/>
              <a:t>обратная связь от сотрудника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/>
              <a:t>г</a:t>
            </a:r>
            <a:r>
              <a:rPr lang="ru-RU" sz="1400" dirty="0" smtClean="0"/>
              <a:t>отовый </a:t>
            </a:r>
            <a:r>
              <a:rPr lang="ru-RU" sz="1400" dirty="0"/>
              <a:t>алгоритм работы с наставником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239" y="4975173"/>
            <a:ext cx="1605197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 Black" panose="020B0A04020102020204" pitchFamily="34" charset="0"/>
              </a:rPr>
              <a:t>ПРЕДПРИЯТИЯ В СИСТЕМЕ</a:t>
            </a:r>
            <a:endParaRPr lang="ru-RU" sz="1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56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3" r="1378"/>
          <a:stretch/>
        </p:blipFill>
        <p:spPr>
          <a:xfrm>
            <a:off x="0" y="-33454"/>
            <a:ext cx="12366701" cy="68914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-33454"/>
            <a:ext cx="12366701" cy="6858000"/>
          </a:xfrm>
          <a:prstGeom prst="rect">
            <a:avLst/>
          </a:prstGeom>
          <a:solidFill>
            <a:srgbClr val="0D200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40" y="164167"/>
            <a:ext cx="1727645" cy="83391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98775" y="3395546"/>
            <a:ext cx="1021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white"/>
                </a:solidFill>
                <a:latin typeface="Arial Black" panose="020B0A04020102020204" pitchFamily="34" charset="0"/>
                <a:cs typeface="72 Black" panose="020B0A04030603020204" pitchFamily="34" charset="0"/>
              </a:rPr>
              <a:t>Спасибо за внимание </a:t>
            </a:r>
            <a:endParaRPr lang="ru-RU" sz="4400" b="1" dirty="0">
              <a:solidFill>
                <a:prstClr val="white"/>
              </a:solidFill>
              <a:latin typeface="Arial Black" panose="020B0A04020102020204" pitchFamily="34" charset="0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62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94" y="0"/>
            <a:ext cx="10693169" cy="6776224"/>
          </a:xfrm>
          <a:prstGeom prst="rect">
            <a:avLst/>
          </a:prstGeom>
        </p:spPr>
      </p:pic>
      <p:pic>
        <p:nvPicPr>
          <p:cNvPr id="10242" name="Picture 2" descr="Segezha Group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94" y="969813"/>
            <a:ext cx="2608307" cy="132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1239" y="969813"/>
            <a:ext cx="1479395" cy="815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DC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sz="3600" b="1" dirty="0" smtClean="0">
                <a:solidFill>
                  <a:srgbClr val="8DCD92"/>
                </a:solidFill>
              </a:rPr>
              <a:t> </a:t>
            </a:r>
            <a:r>
              <a:rPr lang="ru-RU" sz="2000" dirty="0" smtClean="0">
                <a:solidFill>
                  <a:srgbClr val="DCDDDF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тыс.</a:t>
            </a:r>
          </a:p>
          <a:p>
            <a:r>
              <a:rPr lang="ru-RU" sz="1100" dirty="0" smtClean="0"/>
              <a:t>СОТРУДНИКОВ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0200548" y="952080"/>
            <a:ext cx="1817649" cy="984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DC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000" dirty="0" smtClean="0">
                <a:solidFill>
                  <a:srgbClr val="DCDDDF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тыс.</a:t>
            </a:r>
          </a:p>
          <a:p>
            <a:r>
              <a:rPr lang="ru-RU" sz="1100" dirty="0" smtClean="0"/>
              <a:t>СОТРУДНИКОВ НАНИМАЕТСЯ ЕЖЕГОДНО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597179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8397" y="411545"/>
            <a:ext cx="934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atin typeface="CyrillicOld" pitchFamily="2" charset="0"/>
              </a:defRPr>
            </a:lvl1pPr>
          </a:lstStyle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БЫТЬ В ТРЕНДЕ!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WoT прикол!» за неделю | Конкурсы | World of Tank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/>
          <a:stretch/>
        </p:blipFill>
        <p:spPr bwMode="auto">
          <a:xfrm>
            <a:off x="570775" y="988740"/>
            <a:ext cx="3046973" cy="207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Автоматизация процес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07869"/>
            <a:ext cx="3786821" cy="2272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9868">
            <a:off x="1162737" y="2519059"/>
            <a:ext cx="1863046" cy="18630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07123" y="1067008"/>
            <a:ext cx="5813503" cy="12258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УПРАВЛЕНИЕ ПОДБОРОМ</a:t>
            </a:r>
          </a:p>
          <a:p>
            <a:pPr algn="ctr"/>
            <a:endParaRPr lang="ru-RU" sz="16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РЕКРУТИНГОВАЯ </a:t>
            </a: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СИСТЕМА «ПОТОК»: ПРОЗРАЧНАЯ ПРОЦЕДУРА НАЙМА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7123" y="2548229"/>
            <a:ext cx="5813503" cy="12599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УПРАВЛЕНИЕ АДАПТАЦИЕЙ</a:t>
            </a:r>
          </a:p>
          <a:p>
            <a:pPr algn="ctr"/>
            <a:endParaRPr lang="ru-RU" sz="16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МОБИЛЬНОЕ ПРИЛОЖЕНИЕ «</a:t>
            </a:r>
            <a:r>
              <a:rPr lang="ru-RU" sz="1600" dirty="0" smtClean="0">
                <a:solidFill>
                  <a:schemeClr val="tx1"/>
                </a:solidFill>
              </a:rPr>
              <a:t>СНАМИ»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685" y="4214676"/>
            <a:ext cx="3809652" cy="196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7099">
            <a:off x="4113094" y="2933177"/>
            <a:ext cx="1863046" cy="1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7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3787694" y="0"/>
            <a:ext cx="7436" cy="6858000"/>
          </a:xfrm>
          <a:prstGeom prst="line">
            <a:avLst/>
          </a:prstGeom>
          <a:ln w="76200">
            <a:solidFill>
              <a:srgbClr val="3C8A2E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799" y="404190"/>
            <a:ext cx="329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ОЖИДАНИЯ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37516" y="1114390"/>
            <a:ext cx="1601128" cy="89941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9018" y="2176221"/>
            <a:ext cx="2245081" cy="113742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6219" y="4703335"/>
            <a:ext cx="2169615" cy="73950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84682" y="5646831"/>
            <a:ext cx="1564885" cy="74653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43092" y="1161528"/>
            <a:ext cx="156860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Уменьшение рутинной работы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219" y="2315167"/>
            <a:ext cx="199472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База кандидатов и история взаимодействия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9211" y="4780699"/>
            <a:ext cx="213662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Анализ рынка труда и процесса найма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3778" y="5837354"/>
            <a:ext cx="1568604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Контроль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23814" y="3521945"/>
            <a:ext cx="1690341" cy="100988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4683" y="3658882"/>
            <a:ext cx="1568604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Повышение скорости найма</a:t>
            </a: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6" y="451383"/>
            <a:ext cx="7620000" cy="572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249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397" y="411545"/>
            <a:ext cx="934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atin typeface="CyrillicOld" pitchFamily="2" charset="0"/>
              </a:defRPr>
            </a:lvl1pPr>
          </a:lstStyle>
          <a:p>
            <a:r>
              <a:rPr lang="ru-RU" sz="2000" dirty="0" smtClean="0">
                <a:latin typeface="Arial Black" panose="020B0A04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УПРАВЛЯЮТ ИЗМЕНЕНИЯМИ В ОРГАНИЗАЦИИ</a:t>
            </a:r>
            <a:endParaRPr lang="ru-RU" sz="2000" dirty="0">
              <a:latin typeface="Arial Black" panose="020B0A040201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1960" y="1315843"/>
            <a:ext cx="1044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ПН                                     ВТ                                 СР                                      ЧТ                                  ПТ</a:t>
            </a:r>
            <a:endParaRPr lang="ru-RU" dirty="0"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-104078" y="1685175"/>
            <a:ext cx="12296078" cy="371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86" y="2189363"/>
            <a:ext cx="986385" cy="98638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-104078" y="3777887"/>
            <a:ext cx="12296078" cy="371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096215" y="3815059"/>
            <a:ext cx="0" cy="11137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311377" y="3796473"/>
            <a:ext cx="14866" cy="11323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6244" y="3931654"/>
            <a:ext cx="269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C8A2E"/>
                </a:solidFill>
                <a:cs typeface="Arial" panose="020B0604020202020204" pitchFamily="34" charset="0"/>
              </a:rPr>
              <a:t>Письмо с приглашением </a:t>
            </a:r>
            <a:r>
              <a:rPr lang="ru-RU" dirty="0" smtClean="0">
                <a:cs typeface="Arial" panose="020B0604020202020204" pitchFamily="34" charset="0"/>
              </a:rPr>
              <a:t>в понедельник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5649" y="4011611"/>
            <a:ext cx="269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C8A2E"/>
                </a:solidFill>
                <a:cs typeface="Arial" panose="020B0604020202020204" pitchFamily="34" charset="0"/>
              </a:rPr>
              <a:t>На тренинг</a:t>
            </a:r>
          </a:p>
          <a:p>
            <a:pPr algn="ctr"/>
            <a:r>
              <a:rPr lang="ru-RU" dirty="0">
                <a:cs typeface="Arial" panose="020B0604020202020204" pitchFamily="34" charset="0"/>
              </a:rPr>
              <a:t>в</a:t>
            </a:r>
            <a:r>
              <a:rPr lang="ru-RU" dirty="0" smtClean="0">
                <a:cs typeface="Arial" panose="020B0604020202020204" pitchFamily="34" charset="0"/>
              </a:rPr>
              <a:t>о вторник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13541" y="4011611"/>
            <a:ext cx="269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C8A2E"/>
                </a:solidFill>
                <a:cs typeface="Arial" panose="020B0604020202020204" pitchFamily="34" charset="0"/>
              </a:rPr>
              <a:t>Для запуска</a:t>
            </a:r>
          </a:p>
          <a:p>
            <a:pPr algn="ctr"/>
            <a:r>
              <a:rPr lang="ru-RU" dirty="0" smtClean="0">
                <a:cs typeface="Arial" panose="020B0604020202020204" pitchFamily="34" charset="0"/>
              </a:rPr>
              <a:t>в среду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05" y="2188690"/>
            <a:ext cx="987058" cy="9870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23" y="2219306"/>
            <a:ext cx="973537" cy="97353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6644" y="4928840"/>
            <a:ext cx="11894634" cy="94175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3004" y="5076553"/>
            <a:ext cx="745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Это </a:t>
            </a:r>
            <a:r>
              <a:rPr lang="ru-RU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НЕ</a:t>
            </a:r>
            <a:r>
              <a:rPr lang="ru-RU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помогает людям подготовиться и успешно пройти через изменения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9350" r="551" b="14343"/>
          <a:stretch/>
        </p:blipFill>
        <p:spPr>
          <a:xfrm>
            <a:off x="-32826" y="6094170"/>
            <a:ext cx="12224826" cy="16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94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5914" y="513210"/>
            <a:ext cx="519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trike="sngStrike" dirty="0" smtClean="0">
                <a:latin typeface="Arial Black" panose="020B0A04020102020204" pitchFamily="34" charset="0"/>
              </a:rPr>
              <a:t>НОВЫЕ СПОСОБ</a:t>
            </a:r>
            <a:r>
              <a:rPr lang="ru-RU" sz="2400" strike="sngStrike" dirty="0">
                <a:latin typeface="Arial Black" panose="020B0A04020102020204" pitchFamily="34" charset="0"/>
              </a:rPr>
              <a:t>Ы</a:t>
            </a:r>
            <a:r>
              <a:rPr lang="ru-RU" sz="2400" strike="sngStrike" dirty="0" smtClean="0">
                <a:latin typeface="Arial Black" panose="020B0A04020102020204" pitchFamily="34" charset="0"/>
              </a:rPr>
              <a:t> РАБОТЫ</a:t>
            </a:r>
            <a:endParaRPr lang="ru-RU" sz="2400" strike="sngStrike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1697" y="513210"/>
            <a:ext cx="33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ВОЗРАЖЕНИЯ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4" name="Picture 12" descr="Начну с понедельника (подкаст) - Alina Yantsen | Listen No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726" y="1484806"/>
            <a:ext cx="4755994" cy="475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4" descr="Автоматизация процес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 rot="13298311">
            <a:off x="5982360" y="2131445"/>
            <a:ext cx="2331426" cy="1438956"/>
          </a:xfrm>
          <a:prstGeom prst="wedgeEllipseCallout">
            <a:avLst>
              <a:gd name="adj1" fmla="val -36033"/>
              <a:gd name="adj2" fmla="val 576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472407">
            <a:off x="6195042" y="2522935"/>
            <a:ext cx="193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Мне удобнее в </a:t>
            </a:r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495112" y="4580147"/>
            <a:ext cx="4417490" cy="1076412"/>
          </a:xfrm>
          <a:prstGeom prst="rect">
            <a:avLst/>
          </a:prstGeom>
          <a:solidFill>
            <a:srgbClr val="64D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 rot="13298311">
            <a:off x="7689988" y="4843746"/>
            <a:ext cx="1909367" cy="1475497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 rot="2975475">
            <a:off x="7808718" y="5029510"/>
            <a:ext cx="1666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меня нет времени в этом </a:t>
            </a:r>
            <a:r>
              <a:rPr lang="ru-RU" dirty="0" smtClean="0">
                <a:cs typeface="Arial" panose="020B0604020202020204" pitchFamily="34" charset="0"/>
              </a:rPr>
              <a:t>разбираться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 rot="8729275">
            <a:off x="9981917" y="5168136"/>
            <a:ext cx="1629512" cy="113343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466614">
            <a:off x="10332306" y="5482553"/>
            <a:ext cx="124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Неохота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7" y="1681407"/>
            <a:ext cx="5318795" cy="3744432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6049871" y="66907"/>
            <a:ext cx="15118" cy="7334386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ьная выноска 12"/>
          <p:cNvSpPr/>
          <p:nvPr/>
        </p:nvSpPr>
        <p:spPr>
          <a:xfrm rot="13298311">
            <a:off x="5685449" y="3813152"/>
            <a:ext cx="2037088" cy="173973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975475">
            <a:off x="5909976" y="4320709"/>
            <a:ext cx="166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Зачем делать по-новому?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751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61" y="1272866"/>
            <a:ext cx="10483351" cy="54401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999" y="3854416"/>
            <a:ext cx="11058795" cy="27795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79396" y="4398460"/>
            <a:ext cx="1947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AWARENESS</a:t>
            </a:r>
          </a:p>
          <a:p>
            <a:r>
              <a:rPr lang="en-US" b="1" dirty="0" smtClean="0"/>
              <a:t>(</a:t>
            </a:r>
            <a:r>
              <a:rPr lang="ru-RU" b="1" dirty="0"/>
              <a:t>П</a:t>
            </a:r>
            <a:r>
              <a:rPr lang="ru-RU" b="1" dirty="0" smtClean="0"/>
              <a:t>онимание</a:t>
            </a:r>
            <a:r>
              <a:rPr lang="en-US" b="1" dirty="0" smtClean="0"/>
              <a:t>)</a:t>
            </a:r>
          </a:p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23743" y="4412979"/>
            <a:ext cx="1784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DESIRE</a:t>
            </a:r>
          </a:p>
          <a:p>
            <a:pPr algn="ctr"/>
            <a:r>
              <a:rPr lang="en-US" b="1" dirty="0" smtClean="0"/>
              <a:t>(</a:t>
            </a:r>
            <a:r>
              <a:rPr lang="ru-RU" b="1" dirty="0" smtClean="0"/>
              <a:t>Желание</a:t>
            </a:r>
            <a:r>
              <a:rPr lang="en-US" b="1" dirty="0" smtClean="0"/>
              <a:t>)</a:t>
            </a:r>
          </a:p>
          <a:p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90372" y="4412979"/>
            <a:ext cx="1969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KNOWLEDGE</a:t>
            </a:r>
          </a:p>
          <a:p>
            <a:pPr algn="ctr"/>
            <a:r>
              <a:rPr lang="en-US" b="1" dirty="0" smtClean="0"/>
              <a:t>(</a:t>
            </a:r>
            <a:r>
              <a:rPr lang="ru-RU" b="1" dirty="0" smtClean="0"/>
              <a:t>Знание</a:t>
            </a:r>
            <a:r>
              <a:rPr lang="en-US" b="1" dirty="0" smtClean="0"/>
              <a:t>)</a:t>
            </a:r>
          </a:p>
          <a:p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08189" y="4395207"/>
            <a:ext cx="2087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ABILITY</a:t>
            </a:r>
          </a:p>
          <a:p>
            <a:pPr algn="ctr"/>
            <a:r>
              <a:rPr lang="en-US" b="1" dirty="0" smtClean="0"/>
              <a:t>(</a:t>
            </a:r>
            <a:r>
              <a:rPr lang="ru-RU" b="1" dirty="0" smtClean="0"/>
              <a:t>Способность</a:t>
            </a:r>
            <a:r>
              <a:rPr lang="en-US" b="1" dirty="0" smtClean="0"/>
              <a:t>)</a:t>
            </a:r>
          </a:p>
          <a:p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712659" y="4395207"/>
            <a:ext cx="264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REINFORCEMENT®</a:t>
            </a:r>
          </a:p>
          <a:p>
            <a:pPr algn="ctr"/>
            <a:r>
              <a:rPr lang="en-US" b="1" dirty="0" smtClean="0"/>
              <a:t>(</a:t>
            </a:r>
            <a:r>
              <a:rPr lang="ru-RU" b="1" dirty="0" smtClean="0"/>
              <a:t>Закрепление</a:t>
            </a:r>
            <a:r>
              <a:rPr lang="en-US" b="1" dirty="0" smtClean="0"/>
              <a:t>)</a:t>
            </a:r>
          </a:p>
          <a:p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8397" y="411545"/>
            <a:ext cx="934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atin typeface="CyrillicOld" pitchFamily="2" charset="0"/>
              </a:defRPr>
            </a:lvl1pPr>
          </a:lstStyle>
          <a:p>
            <a:r>
              <a:rPr lang="ru-RU" sz="2000" dirty="0" smtClean="0">
                <a:latin typeface="Arial Black" panose="020B0A04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ПЯТЬ ЭЛЕМЕНТОВ УСПЕШНОГО ИЗМЕНЕНИЯ</a:t>
            </a:r>
            <a:endParaRPr lang="ru-RU" sz="2000" dirty="0">
              <a:latin typeface="Arial Black" panose="020B0A040201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12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3787694" y="0"/>
            <a:ext cx="7436" cy="6858000"/>
          </a:xfrm>
          <a:prstGeom prst="line">
            <a:avLst/>
          </a:prstGeom>
          <a:ln w="76200">
            <a:solidFill>
              <a:srgbClr val="3C8A2E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799" y="404190"/>
            <a:ext cx="329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ОЖИДАНИЯ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4108" y="404190"/>
            <a:ext cx="329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РЕАЛЬНОСТЬ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8177561" y="0"/>
            <a:ext cx="7436" cy="6858000"/>
          </a:xfrm>
          <a:prstGeom prst="line">
            <a:avLst/>
          </a:prstGeom>
          <a:ln w="76200">
            <a:solidFill>
              <a:srgbClr val="3C8A2E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132534" y="2499259"/>
            <a:ext cx="1817748" cy="8994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3588" y="2562859"/>
            <a:ext cx="185176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Ощущение двойной работы: </a:t>
            </a:r>
            <a:r>
              <a:rPr lang="en-US" sz="1600" dirty="0" smtClean="0">
                <a:cs typeface="Arial" panose="020B0604020202020204" pitchFamily="34" charset="0"/>
              </a:rPr>
              <a:t>Excel </a:t>
            </a:r>
            <a:r>
              <a:rPr lang="ru-RU" sz="1600" dirty="0" smtClean="0">
                <a:cs typeface="Arial" panose="020B0604020202020204" pitchFamily="34" charset="0"/>
              </a:rPr>
              <a:t>и система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55419" y="1967200"/>
            <a:ext cx="1919271" cy="88664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52246" y="2079357"/>
            <a:ext cx="1892901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Доказательство ценности и пользы</a:t>
            </a:r>
          </a:p>
          <a:p>
            <a:pPr algn="ctr"/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143951" y="3562907"/>
            <a:ext cx="1920570" cy="7208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3951" y="3624693"/>
            <a:ext cx="192057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Нехватка ресурсов (время и люди)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671917" y="4468490"/>
            <a:ext cx="2303431" cy="9174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20932" y="4511714"/>
            <a:ext cx="1957659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Нежелание Заказчиков делать по-новому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245633" y="5670928"/>
            <a:ext cx="2097101" cy="8258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77526" y="5770174"/>
            <a:ext cx="213620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Отсутствие готовности к самообучению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4204" y="1085756"/>
            <a:ext cx="2211116" cy="914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dk1"/>
                </a:solidFill>
                <a:cs typeface="Arial" panose="020B0604020202020204" pitchFamily="34" charset="0"/>
              </a:rPr>
              <a:t>Постоянное обучение, контроль и коммуникация</a:t>
            </a:r>
            <a:endParaRPr lang="ru-RU" sz="1600" dirty="0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937516" y="1114390"/>
            <a:ext cx="1601128" cy="89941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9018" y="2176221"/>
            <a:ext cx="2245081" cy="113742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76219" y="4703335"/>
            <a:ext cx="2169615" cy="73950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984682" y="5646831"/>
            <a:ext cx="1564885" cy="74653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43092" y="1161528"/>
            <a:ext cx="156860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Уменьшение рутинной работы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4196" y="2337396"/>
            <a:ext cx="199472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База кандидатов и история взаимодействия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0340" y="4782128"/>
            <a:ext cx="201488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Анализ рынка труда и процесса найма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53778" y="5837354"/>
            <a:ext cx="1568604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Контроль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918354" y="3562907"/>
            <a:ext cx="1690341" cy="7459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84683" y="3658882"/>
            <a:ext cx="1568604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Повышение скорости найма</a:t>
            </a:r>
            <a:endParaRPr lang="ru-RU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43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 animBg="1"/>
      <p:bldP spid="2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3787694" y="0"/>
            <a:ext cx="7436" cy="6858000"/>
          </a:xfrm>
          <a:prstGeom prst="line">
            <a:avLst/>
          </a:prstGeom>
          <a:ln w="76200">
            <a:solidFill>
              <a:srgbClr val="3C8A2E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799" y="404190"/>
            <a:ext cx="329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ОЖИДАНИЯ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4108" y="404190"/>
            <a:ext cx="329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РЕАЛЬНОСТЬ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8177561" y="0"/>
            <a:ext cx="7436" cy="6858000"/>
          </a:xfrm>
          <a:prstGeom prst="line">
            <a:avLst/>
          </a:prstGeom>
          <a:ln w="76200">
            <a:solidFill>
              <a:srgbClr val="3C8A2E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132534" y="2499259"/>
            <a:ext cx="1817748" cy="8994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3588" y="2562859"/>
            <a:ext cx="185176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Ощущение двойной работы: </a:t>
            </a:r>
            <a:r>
              <a:rPr lang="en-US" sz="1600" dirty="0" smtClean="0">
                <a:cs typeface="Arial" panose="020B0604020202020204" pitchFamily="34" charset="0"/>
              </a:rPr>
              <a:t>Excel </a:t>
            </a:r>
            <a:r>
              <a:rPr lang="ru-RU" sz="1600" dirty="0" smtClean="0">
                <a:cs typeface="Arial" panose="020B0604020202020204" pitchFamily="34" charset="0"/>
              </a:rPr>
              <a:t>и система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55419" y="1967200"/>
            <a:ext cx="1919271" cy="88664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52246" y="2079357"/>
            <a:ext cx="1892901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Доказательство ценности и пользы</a:t>
            </a:r>
          </a:p>
          <a:p>
            <a:pPr algn="ctr"/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143951" y="3562907"/>
            <a:ext cx="1920570" cy="7208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3951" y="3624693"/>
            <a:ext cx="192057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Нехватка ресурсов (время и люди)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671917" y="4468490"/>
            <a:ext cx="2303431" cy="9174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20932" y="4511714"/>
            <a:ext cx="1957659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Нежелание Заказчиков делать по-новому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245633" y="5670928"/>
            <a:ext cx="2097101" cy="8258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77526" y="5770174"/>
            <a:ext cx="213620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Отсутствие готовности к самообучению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4204" y="1085756"/>
            <a:ext cx="2211116" cy="914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dk1"/>
                </a:solidFill>
                <a:cs typeface="Arial" panose="020B0604020202020204" pitchFamily="34" charset="0"/>
              </a:rPr>
              <a:t>Постоянное обучение, контроль и коммуникация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71512" y="1081889"/>
            <a:ext cx="2405705" cy="885311"/>
          </a:xfrm>
          <a:prstGeom prst="roundRect">
            <a:avLst>
              <a:gd name="adj" fmla="val 1536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cs typeface="Arial" panose="020B0604020202020204" pitchFamily="34" charset="0"/>
              </a:rPr>
              <a:t>Работа с возражениями и страхом контроля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78914" y="2888580"/>
            <a:ext cx="3498303" cy="59152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cs typeface="Arial" panose="020B0604020202020204" pitchFamily="34" charset="0"/>
              </a:rPr>
              <a:t>Доказательство ценности и пользы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19824" y="3600930"/>
            <a:ext cx="1924876" cy="8675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dk1"/>
                </a:solidFill>
                <a:cs typeface="Arial" panose="020B0604020202020204" pitchFamily="34" charset="0"/>
              </a:rPr>
              <a:t>Привлечение ресурсов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19824" y="4682543"/>
            <a:ext cx="1957394" cy="87648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dk1"/>
                </a:solidFill>
                <a:cs typeface="Arial" panose="020B0604020202020204" pitchFamily="34" charset="0"/>
              </a:rPr>
              <a:t>Регулярные встречи, обсуждения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42113" y="2042025"/>
            <a:ext cx="1441295" cy="63659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Продажа</a:t>
            </a:r>
            <a:endParaRPr lang="ru-RU" sz="1600" dirty="0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25247" y="5670928"/>
            <a:ext cx="2386940" cy="82589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dk1"/>
                </a:solidFill>
                <a:cs typeface="Arial" panose="020B0604020202020204" pitchFamily="34" charset="0"/>
              </a:rPr>
              <a:t>Обратная связь и контроль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42113" y="4283724"/>
            <a:ext cx="1538788" cy="76194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cs typeface="Arial" panose="020B0604020202020204" pitchFamily="34" charset="0"/>
              </a:rPr>
              <a:t>Гайды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937516" y="1114390"/>
            <a:ext cx="1601128" cy="89941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9018" y="2176221"/>
            <a:ext cx="2245081" cy="113742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76219" y="4703335"/>
            <a:ext cx="2169615" cy="73950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984682" y="5646831"/>
            <a:ext cx="1564885" cy="74653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43092" y="1161528"/>
            <a:ext cx="156860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Уменьшение рутинной работы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4196" y="2337396"/>
            <a:ext cx="199472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База кандидатов и история взаимодействия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0340" y="4782128"/>
            <a:ext cx="201488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Анализ рынка труда и процесса найма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53778" y="5837354"/>
            <a:ext cx="1568604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Контроль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918354" y="3562907"/>
            <a:ext cx="1690341" cy="7459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84683" y="3658882"/>
            <a:ext cx="1568604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Повышение скорости найма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51373" y="68512"/>
            <a:ext cx="32933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ЧТО ДЕЛАЕМ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60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 animBg="1"/>
      <p:bldP spid="2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15324</TotalTime>
  <Words>581</Words>
  <Application>Microsoft Office PowerPoint</Application>
  <PresentationFormat>Широкоэкранный</PresentationFormat>
  <Paragraphs>162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72 Black</vt:lpstr>
      <vt:lpstr>Arial</vt:lpstr>
      <vt:lpstr>Arial Black</vt:lpstr>
      <vt:lpstr>Arial Narrow</vt:lpstr>
      <vt:lpstr>Calibri</vt:lpstr>
      <vt:lpstr>Calibri Light</vt:lpstr>
      <vt:lpstr>Times New Roman</vt:lpstr>
      <vt:lpstr>Verdana</vt:lpstr>
      <vt:lpstr>Wingdings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DREAM PROCESS (Весь процесс подбора в системе)</vt:lpstr>
      <vt:lpstr>Презентация PowerPoint</vt:lpstr>
      <vt:lpstr>Презентация PowerPoint</vt:lpstr>
    </vt:vector>
  </TitlesOfParts>
  <Company>Segezha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Бауэр Екатерина Викторовна</dc:creator>
  <cp:lastModifiedBy>Воскресенская Ангелина Борисовна</cp:lastModifiedBy>
  <cp:revision>553</cp:revision>
  <dcterms:created xsi:type="dcterms:W3CDTF">2022-07-06T12:14:36Z</dcterms:created>
  <dcterms:modified xsi:type="dcterms:W3CDTF">2022-08-23T10:38:03Z</dcterms:modified>
</cp:coreProperties>
</file>