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81" r:id="rId4"/>
    <p:sldId id="258" r:id="rId5"/>
    <p:sldId id="261" r:id="rId6"/>
    <p:sldId id="286" r:id="rId7"/>
    <p:sldId id="262" r:id="rId8"/>
    <p:sldId id="267" r:id="rId9"/>
    <p:sldId id="282" r:id="rId10"/>
    <p:sldId id="283" r:id="rId11"/>
    <p:sldId id="257" r:id="rId12"/>
    <p:sldId id="285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C954-9A4E-4D59-A85E-ED80AB4E6F46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0AB0A-45A6-4513-BFD4-173701D9F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4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68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7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2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6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90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0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5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9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59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9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6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3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1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01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7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B122-E38F-42C3-BBD0-1B7D5E4BF3EA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D735-EFCA-4D9F-9124-DE19BEBF16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3907858"/>
            <a:ext cx="7753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Какие уроки извлекла компания </a:t>
            </a:r>
            <a:r>
              <a:rPr lang="ru-RU" altLang="zh-CN" sz="3200" dirty="0" err="1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Tablogix</a:t>
            </a:r>
            <a: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 </a:t>
            </a:r>
          </a:p>
          <a:p>
            <a:pPr algn="ctr"/>
            <a: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из резко поменявшейся ситуации на рынке</a:t>
            </a:r>
          </a:p>
          <a:p>
            <a:pPr algn="ctr"/>
            <a: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 </a:t>
            </a:r>
            <a:b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</a:br>
            <a:r>
              <a:rPr lang="ru-RU" altLang="zh-CN" sz="32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Опыт основанный на реальных событиях</a:t>
            </a:r>
            <a:endParaRPr lang="zh-CN" altLang="en-US" sz="3200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pic>
        <p:nvPicPr>
          <p:cNvPr id="4" name="Ingrid Michaelson-Every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94109" y="756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50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7364" y="92602"/>
            <a:ext cx="9329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80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Облака – наша опора</a:t>
            </a:r>
            <a:endParaRPr lang="en-US" altLang="zh-CN" sz="8000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7364" y="1900185"/>
            <a:ext cx="4342831" cy="11394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b="1" dirty="0">
                <a:latin typeface="Garamond" panose="02020404030301010803" pitchFamily="18" charset="0"/>
                <a:ea typeface="微软雅黑" panose="020B0503020204020204" pitchFamily="34" charset="-122"/>
              </a:rPr>
              <a:t>Выбор </a:t>
            </a:r>
            <a:r>
              <a:rPr lang="ru-RU" altLang="zh-CN" b="1" dirty="0" err="1">
                <a:latin typeface="Garamond" panose="02020404030301010803" pitchFamily="18" charset="0"/>
                <a:ea typeface="微软雅黑" panose="020B0503020204020204" pitchFamily="34" charset="-122"/>
              </a:rPr>
              <a:t>мультиоблачной</a:t>
            </a:r>
            <a:r>
              <a:rPr lang="ru-RU" altLang="zh-CN" b="1" dirty="0">
                <a:latin typeface="Garamond" panose="02020404030301010803" pitchFamily="18" charset="0"/>
                <a:ea typeface="微软雅黑" panose="020B0503020204020204" pitchFamily="34" charset="-122"/>
              </a:rPr>
              <a:t> </a:t>
            </a:r>
            <a:r>
              <a:rPr lang="ru-RU" altLang="zh-CN" b="1" dirty="0" err="1">
                <a:latin typeface="Garamond" panose="02020404030301010803" pitchFamily="18" charset="0"/>
                <a:ea typeface="微软雅黑" panose="020B0503020204020204" pitchFamily="34" charset="-122"/>
              </a:rPr>
              <a:t>сруктуры</a:t>
            </a:r>
            <a:r>
              <a:rPr lang="ru-RU" altLang="zh-CN" b="1" dirty="0">
                <a:latin typeface="Garamond" panose="02020404030301010803" pitchFamily="18" charset="0"/>
                <a:ea typeface="微软雅黑" panose="020B0503020204020204" pitchFamily="34" charset="-122"/>
              </a:rPr>
              <a:t> – дал нам преимущество. </a:t>
            </a:r>
            <a:endParaRPr lang="zh-CN" altLang="en-US" b="1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7878" y="3619215"/>
            <a:ext cx="4342831" cy="28340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Быстрое развертывание серверов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Нужное количество ресурсов в нужный момент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Возможность аренды готовых кластеров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Аренда лицензий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Участие команды инженеров в работе </a:t>
            </a:r>
            <a:endParaRPr lang="zh-CN" altLang="en-US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0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" y="0"/>
            <a:ext cx="12186138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94103" y="1047273"/>
            <a:ext cx="4193097" cy="568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Garamond" panose="02020404030301010803" pitchFamily="18" charset="0"/>
                <a:ea typeface="微软雅黑" panose="020B0503020204020204" pitchFamily="34" charset="-122"/>
                <a:cs typeface="Angsana New" panose="02020603050405020304" pitchFamily="18" charset="-34"/>
              </a:rPr>
              <a:t>DRP – </a:t>
            </a:r>
            <a:r>
              <a:rPr lang="ru-RU" altLang="zh-CN" sz="2800" b="1" dirty="0">
                <a:latin typeface="Garamond" panose="02020404030301010803" pitchFamily="18" charset="0"/>
                <a:ea typeface="微软雅黑" panose="020B0503020204020204" pitchFamily="34" charset="-122"/>
                <a:cs typeface="Angsana New" panose="02020603050405020304" pitchFamily="18" charset="-34"/>
              </a:rPr>
              <a:t>это важно.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altLang="zh-CN" sz="2800" b="1" dirty="0">
                <a:latin typeface="Garamond" panose="02020404030301010803" pitchFamily="18" charset="0"/>
                <a:ea typeface="微软雅黑" panose="020B0503020204020204" pitchFamily="34" charset="-122"/>
                <a:cs typeface="Angsana New" panose="02020603050405020304" pitchFamily="18" charset="-34"/>
              </a:rPr>
              <a:t>Вкладывайтесь в свою команду, все вложения – окупятся сторицей.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altLang="zh-CN" sz="2800" b="1" dirty="0">
                <a:latin typeface="Garamond" panose="02020404030301010803" pitchFamily="18" charset="0"/>
                <a:ea typeface="微软雅黑" panose="020B0503020204020204" pitchFamily="34" charset="-122"/>
                <a:cs typeface="Angsana New" panose="02020603050405020304" pitchFamily="18" charset="-34"/>
              </a:rPr>
              <a:t>Выбор надежного ИТ партнера – это вложение в будущее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CN" altLang="en-US" sz="2000" dirty="0">
              <a:latin typeface="Garamond" panose="02020404030301010803" pitchFamily="18" charset="0"/>
              <a:ea typeface="微软雅黑" panose="020B0503020204020204" pitchFamily="34" charset="-122"/>
              <a:cs typeface="Angsana New" panose="02020603050405020304" pitchFamily="18" charset="-34"/>
            </a:endParaRPr>
          </a:p>
        </p:txBody>
      </p:sp>
      <p:sp>
        <p:nvSpPr>
          <p:cNvPr id="14" name="矩形 5"/>
          <p:cNvSpPr/>
          <p:nvPr/>
        </p:nvSpPr>
        <p:spPr>
          <a:xfrm>
            <a:off x="477364" y="92602"/>
            <a:ext cx="3538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80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Выводы</a:t>
            </a:r>
            <a:endParaRPr lang="en-US" altLang="zh-CN" sz="8000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0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4385" y="5107890"/>
            <a:ext cx="3796232" cy="22243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E-mail</a:t>
            </a:r>
            <a:r>
              <a:rPr lang="zh-CN" altLang="en-US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>
                <a:latin typeface="Garamond" panose="02020404030301010803" pitchFamily="18" charset="0"/>
                <a:ea typeface="微软雅黑" panose="020B0503020204020204" pitchFamily="34" charset="-122"/>
              </a:rPr>
              <a:t>Maksim.Chernikov@Tablogix.ru</a:t>
            </a:r>
            <a:r>
              <a:rPr lang="en-US" altLang="zh-CN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  </a:t>
            </a:r>
            <a:endParaRPr lang="zh-CN" altLang="en-US" sz="2000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Mob</a:t>
            </a:r>
            <a:r>
              <a:rPr lang="zh-CN" altLang="en-US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Garamond" panose="02020404030301010803" pitchFamily="18" charset="0"/>
                <a:ea typeface="微软雅黑" panose="020B0503020204020204" pitchFamily="34" charset="-122"/>
              </a:rPr>
              <a:t>+7 916 883 8395</a:t>
            </a:r>
            <a:endParaRPr lang="zh-CN" altLang="en-US" sz="2000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847" y="3676358"/>
            <a:ext cx="37962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54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СПАСИБО</a:t>
            </a:r>
            <a:endParaRPr lang="en-US" altLang="zh-CN" sz="54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2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226" y="1119522"/>
            <a:ext cx="6946084" cy="35885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TABLOGIX специализируется на предоставлении логистических услуг мировым и российским производителям с 1994 года.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TABLOGIX - международный логистический оператор, который является одним из лидеров логистического рынка России. 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В конце 2021 года компания завершила сделку по покупке 100% бизнеса компании </a:t>
            </a:r>
            <a:r>
              <a:rPr lang="ru-RU" altLang="zh-CN" sz="1400" dirty="0" err="1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Itella</a:t>
            </a: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, входившей в состав финской компании </a:t>
            </a:r>
            <a:r>
              <a:rPr lang="ru-RU" altLang="zh-CN" sz="1400" dirty="0" err="1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Posti</a:t>
            </a: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Group.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После слияния, компания вошла в Топ-3 ведущих операторов сегмента контрактной логистики в России.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400 000 м² складских площадей в Московской области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Около 2000 сотрудников.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Garamond" panose="02020404030301010803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Ежегодный оборот ~ 7 млрд руб.</a:t>
            </a:r>
          </a:p>
        </p:txBody>
      </p:sp>
      <p:sp>
        <p:nvSpPr>
          <p:cNvPr id="7" name="矩形 6"/>
          <p:cNvSpPr/>
          <p:nvPr/>
        </p:nvSpPr>
        <p:spPr>
          <a:xfrm>
            <a:off x="1461975" y="315841"/>
            <a:ext cx="3850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ФАКТЫ  О  НАС</a:t>
            </a:r>
            <a:endParaRPr lang="en-US" altLang="zh-CN" sz="36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28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269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8546" y="312976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Максим Черников</a:t>
            </a:r>
            <a:endParaRPr lang="en-US" altLang="zh-CN" sz="48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764222" y="4160803"/>
            <a:ext cx="2897228" cy="21551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b="1" dirty="0">
                <a:latin typeface="Garamond" panose="02020404030301010803" pitchFamily="18" charset="0"/>
                <a:ea typeface="微软雅黑" panose="020B0503020204020204" pitchFamily="34" charset="-122"/>
              </a:rPr>
              <a:t>Руководитель отдела ИТ инфраструктуры компании 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Garamond" panose="02020404030301010803" pitchFamily="18" charset="0"/>
                <a:ea typeface="微软雅黑" panose="020B0503020204020204" pitchFamily="34" charset="-122"/>
              </a:rPr>
              <a:t>TABLOGIX</a:t>
            </a:r>
            <a:endParaRPr lang="zh-CN" altLang="en-US" sz="2000" b="1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7186179" y="3163333"/>
            <a:ext cx="4883902" cy="32957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Имею за плечами опыт успешной реализации крупных IT -проектов, в том числе и</a:t>
            </a:r>
            <a:r>
              <a:rPr lang="en-US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 </a:t>
            </a: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интернациональных. </a:t>
            </a:r>
          </a:p>
          <a:p>
            <a:pPr>
              <a:lnSpc>
                <a:spcPct val="150000"/>
              </a:lnSpc>
            </a:pP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Вместе со своей ИТ командой реализовал проект миграции ИТ инфраструктуры в облако, построение </a:t>
            </a:r>
            <a:r>
              <a:rPr lang="ru-RU" altLang="zh-CN" sz="1600" dirty="0" err="1">
                <a:latin typeface="Garamond" panose="02020404030301010803" pitchFamily="18" charset="0"/>
                <a:ea typeface="微软雅黑" panose="020B0503020204020204" pitchFamily="34" charset="-122"/>
              </a:rPr>
              <a:t>мультиоблачной</a:t>
            </a: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 сети, включая облака AWS и </a:t>
            </a:r>
            <a:r>
              <a:rPr lang="ru-RU" altLang="zh-CN" sz="1600" dirty="0" err="1">
                <a:latin typeface="Garamond" panose="02020404030301010803" pitchFamily="18" charset="0"/>
                <a:ea typeface="微软雅黑" panose="020B0503020204020204" pitchFamily="34" charset="-122"/>
              </a:rPr>
              <a:t>Azure</a:t>
            </a: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altLang="zh-CN" sz="1600" dirty="0">
                <a:latin typeface="Garamond" panose="02020404030301010803" pitchFamily="18" charset="0"/>
                <a:ea typeface="微软雅黑" panose="020B0503020204020204" pitchFamily="34" charset="-122"/>
              </a:rPr>
              <a:t>Вместе со своей командой ИТ, являюсь участником и многократным победителем в разных номинациях  «Проекта года» по версии Global CIO.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9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1128629">
            <a:off x="4585264" y="2365307"/>
            <a:ext cx="3677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2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ПРЕДПОСЫЛКИ</a:t>
            </a:r>
            <a:endParaRPr lang="en-US" altLang="zh-CN" sz="32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99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99816" y="348004"/>
            <a:ext cx="2093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Сделка</a:t>
            </a:r>
            <a:endParaRPr lang="en-US" altLang="zh-CN" sz="48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79181" y="1179001"/>
            <a:ext cx="6390899" cy="2206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В конце 2021 года рынок узнал о сделке по приобретению 100% бизнеса 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Itella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международной логистической компанией </a:t>
            </a:r>
            <a:r>
              <a:rPr lang="en-US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Tablogix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.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По условиям сделки был согласован переходный период в 6 месяцев, за который мы должны были отделиться от </a:t>
            </a:r>
            <a:r>
              <a:rPr lang="en-US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Posti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</a:t>
            </a:r>
            <a:endParaRPr kumimoji="0" lang="zh-CN" b="0" i="0" u="none" strike="noStrike" cap="none" normalizeH="0" baseline="0" dirty="0">
              <a:ln>
                <a:noFill/>
              </a:ln>
              <a:effectLst/>
              <a:latin typeface="Garamond" panose="02020404030301010803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50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095" y="564766"/>
            <a:ext cx="3568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САНКЦИИ</a:t>
            </a:r>
            <a:endParaRPr lang="en-US" altLang="zh-CN" sz="48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7384" y="1390750"/>
            <a:ext cx="4872445" cy="54655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1 марта мы получаем от наших коллег из </a:t>
            </a:r>
            <a:r>
              <a:rPr lang="en-US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Posti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письмо, где коллеги уведомляют нас о том, что они вынуждены отключить все ИТ-услуги раньше запланированного срока из-за санкций применяемых к России, гражданам РФ и компаниям. Будучи государственной компанией, </a:t>
            </a:r>
            <a:r>
              <a:rPr lang="en-US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Posti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должны полностью соблюдать действующие </a:t>
            </a:r>
            <a:r>
              <a:rPr lang="ru-RU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санкционные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нормы.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Мы оказываемся отрезанными от домена, 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c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заблокированными учетными записями в 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AD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и </a:t>
            </a:r>
            <a:r>
              <a:rPr lang="ru-RU" altLang="zh-CN" dirty="0" err="1">
                <a:latin typeface="Garamond" panose="02020404030301010803" pitchFamily="18" charset="0"/>
                <a:ea typeface="微软雅黑" panose="020B0503020204020204" pitchFamily="34" charset="-122"/>
              </a:rPr>
              <a:t>т.д</a:t>
            </a:r>
            <a:endParaRPr lang="ru-RU" altLang="zh-CN" dirty="0">
              <a:latin typeface="Garamond" panose="02020404030301010803" pitchFamily="18" charset="0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Бизнес компании в России полностью парализован</a:t>
            </a:r>
          </a:p>
        </p:txBody>
      </p:sp>
    </p:spTree>
    <p:extLst>
      <p:ext uri="{BB962C8B-B14F-4D97-AF65-F5344CB8AC3E}">
        <p14:creationId xmlns:p14="http://schemas.microsoft.com/office/powerpoint/2010/main" val="59183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4482" y="94873"/>
            <a:ext cx="3466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Хронология</a:t>
            </a:r>
            <a:endParaRPr lang="en-US" altLang="zh-CN" sz="48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7273" y="1373765"/>
            <a:ext cx="2030292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01.03.2022</a:t>
            </a:r>
            <a:b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Начало работ</a:t>
            </a:r>
            <a:endParaRPr kumimoji="0" lang="zh-CN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0" y="3054564"/>
            <a:ext cx="6548586" cy="241086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0" y="2756328"/>
            <a:ext cx="6548586" cy="241086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987731" y="1891327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69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8" name="组合 27"/>
          <p:cNvGrpSpPr/>
          <p:nvPr/>
        </p:nvGrpSpPr>
        <p:grpSpPr>
          <a:xfrm rot="7114281">
            <a:off x="4629483" y="3134573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29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355819" y="4218310"/>
            <a:ext cx="2030292" cy="1449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02.03.2022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Запуск основных сервисов (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WMS, TMS)</a:t>
            </a:r>
            <a:endParaRPr kumimoji="0" lang="zh-CN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32456" y="2104791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51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94" name="组合 93"/>
          <p:cNvGrpSpPr/>
          <p:nvPr/>
        </p:nvGrpSpPr>
        <p:grpSpPr>
          <a:xfrm rot="7114281">
            <a:off x="2656694" y="3279350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95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2236250" y="4449468"/>
            <a:ext cx="2030292" cy="1449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03.03.2022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Развертывание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1С УХ  и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MS Exchange server</a:t>
            </a:r>
            <a:endParaRPr kumimoji="0" lang="zh-CN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979089" y="1115904"/>
            <a:ext cx="2030292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04.03.2022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Запуск интеграции</a:t>
            </a:r>
            <a:endParaRPr kumimoji="0" lang="zh-CN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954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5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9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64" grpId="0" animBg="1"/>
      <p:bldP spid="67" grpId="0" animBg="1"/>
      <p:bldP spid="49" grpId="0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4"/>
            <a:ext cx="12192000" cy="68872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450" y="279295"/>
            <a:ext cx="8737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4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На вызов надо отвечать!</a:t>
            </a:r>
            <a:endParaRPr lang="en-US" altLang="zh-CN" sz="4400" b="1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2390" y="1750452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096000" y="672514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2002625" y="4017177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287" name="矩形 286"/>
          <p:cNvSpPr/>
          <p:nvPr/>
        </p:nvSpPr>
        <p:spPr>
          <a:xfrm>
            <a:off x="1288485" y="2235162"/>
            <a:ext cx="21627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2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Сильная </a:t>
            </a:r>
          </a:p>
          <a:p>
            <a:pPr algn="ctr"/>
            <a:r>
              <a:rPr lang="ru-RU" altLang="zh-CN" sz="2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ИТ команда</a:t>
            </a:r>
            <a:endParaRPr lang="en-US" altLang="zh-CN" sz="2800" b="1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50" y="4625798"/>
            <a:ext cx="2048919" cy="665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031" y="908620"/>
            <a:ext cx="2004081" cy="1558173"/>
          </a:xfrm>
          <a:prstGeom prst="rect">
            <a:avLst/>
          </a:prstGeom>
        </p:spPr>
      </p:pic>
      <p:sp>
        <p:nvSpPr>
          <p:cNvPr id="293" name="矩形 286"/>
          <p:cNvSpPr/>
          <p:nvPr/>
        </p:nvSpPr>
        <p:spPr>
          <a:xfrm>
            <a:off x="1290068" y="2235900"/>
            <a:ext cx="21627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2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Сильная </a:t>
            </a:r>
          </a:p>
          <a:p>
            <a:pPr algn="ctr"/>
            <a:r>
              <a:rPr lang="ru-RU" altLang="zh-CN" sz="2800" b="1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ИТ команда</a:t>
            </a:r>
            <a:endParaRPr lang="en-US" altLang="zh-CN" sz="2800" b="1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274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7" grpId="0"/>
      <p:bldP spid="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1776" y="169499"/>
            <a:ext cx="5918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Сложности замены </a:t>
            </a:r>
            <a:r>
              <a:rPr lang="en-US" altLang="zh-CN" sz="36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SAP </a:t>
            </a:r>
            <a:r>
              <a:rPr lang="ru-RU" altLang="zh-CN" sz="3600" dirty="0"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на 1С</a:t>
            </a:r>
            <a:endParaRPr lang="en-US" altLang="zh-CN" sz="3600" dirty="0">
              <a:latin typeface="Garamond" panose="02020404030301010803" pitchFamily="18" charset="0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321776" y="3153226"/>
            <a:ext cx="3865240" cy="25570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Вся информация осталась в 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SAP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Справочники, Контрагенты и т.д.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Не закрыт период (год, месяц)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Данные выгружены фрагментарно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 Вокруг </a:t>
            </a:r>
            <a:r>
              <a:rPr lang="en-US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SAP </a:t>
            </a:r>
            <a:r>
              <a:rPr lang="ru-RU" altLang="zh-CN" dirty="0">
                <a:latin typeface="Garamond" panose="02020404030301010803" pitchFamily="18" charset="0"/>
                <a:ea typeface="微软雅黑" panose="020B0503020204020204" pitchFamily="34" charset="-122"/>
              </a:rPr>
              <a:t>была выстроена экосистема (ЭДО, Документооборот)</a:t>
            </a:r>
            <a:endParaRPr lang="zh-CN" altLang="en-US" dirty="0">
              <a:latin typeface="Garamond" panose="02020404030301010803" pitchFamily="18" charset="0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s://k2consult.ru/upload/medialibrary/1ba/1ba7ee0ff412a25ac43c9ef4d4d33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2" y="1307393"/>
            <a:ext cx="3332709" cy="127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286"/>
          <p:cNvSpPr/>
          <p:nvPr/>
        </p:nvSpPr>
        <p:spPr>
          <a:xfrm>
            <a:off x="523600" y="5807104"/>
            <a:ext cx="33522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2800" b="1" dirty="0">
                <a:solidFill>
                  <a:srgbClr val="FF0000"/>
                </a:solidFill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Процесс миграции </a:t>
            </a:r>
          </a:p>
          <a:p>
            <a:pPr algn="ctr"/>
            <a:r>
              <a:rPr lang="ru-RU" altLang="zh-CN" sz="2800" b="1" dirty="0">
                <a:solidFill>
                  <a:srgbClr val="FF0000"/>
                </a:solidFill>
                <a:latin typeface="Garamond" panose="02020404030301010803" pitchFamily="18" charset="0"/>
                <a:ea typeface="造字工房丁丁（非商用）常规体" pitchFamily="50" charset="-122"/>
                <a:cs typeface="Angsana New" panose="02020603050405020304" pitchFamily="18" charset="-34"/>
              </a:rPr>
              <a:t>еще не закончен</a:t>
            </a:r>
            <a:endParaRPr lang="en-US" altLang="zh-CN" sz="2800" b="1" dirty="0">
              <a:solidFill>
                <a:srgbClr val="FF0000"/>
              </a:solidFill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157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463</Words>
  <Application>Microsoft Macintosh PowerPoint</Application>
  <PresentationFormat>Широкоэкранный</PresentationFormat>
  <Paragraphs>74</Paragraphs>
  <Slides>12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Garamond</vt:lpstr>
      <vt:lpstr>Wingdings</vt:lpstr>
      <vt:lpstr>方正静蕾简体</vt:lpstr>
      <vt:lpstr>造字工房丁丁（非商用）常规体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Maxim Chernikov</cp:lastModifiedBy>
  <cp:revision>70</cp:revision>
  <dcterms:created xsi:type="dcterms:W3CDTF">2016-06-10T14:23:06Z</dcterms:created>
  <dcterms:modified xsi:type="dcterms:W3CDTF">2022-04-20T18:30:37Z</dcterms:modified>
</cp:coreProperties>
</file>