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8" r:id="rId5"/>
  </p:sldMasterIdLst>
  <p:notesMasterIdLst>
    <p:notesMasterId r:id="rId49"/>
  </p:notesMasterIdLst>
  <p:handoutMasterIdLst>
    <p:handoutMasterId r:id="rId50"/>
  </p:handoutMasterIdLst>
  <p:sldIdLst>
    <p:sldId id="264" r:id="rId6"/>
    <p:sldId id="336" r:id="rId7"/>
    <p:sldId id="334" r:id="rId8"/>
    <p:sldId id="335" r:id="rId9"/>
    <p:sldId id="270" r:id="rId10"/>
    <p:sldId id="257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3" r:id="rId19"/>
    <p:sldId id="592" r:id="rId20"/>
    <p:sldId id="594" r:id="rId21"/>
    <p:sldId id="595" r:id="rId22"/>
    <p:sldId id="6318" r:id="rId23"/>
    <p:sldId id="295" r:id="rId24"/>
    <p:sldId id="272" r:id="rId25"/>
    <p:sldId id="332" r:id="rId26"/>
    <p:sldId id="304" r:id="rId27"/>
    <p:sldId id="333" r:id="rId28"/>
    <p:sldId id="308" r:id="rId29"/>
    <p:sldId id="310" r:id="rId30"/>
    <p:sldId id="311" r:id="rId31"/>
    <p:sldId id="312" r:id="rId32"/>
    <p:sldId id="313" r:id="rId33"/>
    <p:sldId id="314" r:id="rId34"/>
    <p:sldId id="6319" r:id="rId35"/>
    <p:sldId id="6316" r:id="rId36"/>
    <p:sldId id="6317" r:id="rId37"/>
    <p:sldId id="596" r:id="rId38"/>
    <p:sldId id="597" r:id="rId39"/>
    <p:sldId id="590" r:id="rId40"/>
    <p:sldId id="568" r:id="rId41"/>
    <p:sldId id="589" r:id="rId42"/>
    <p:sldId id="571" r:id="rId43"/>
    <p:sldId id="565" r:id="rId44"/>
    <p:sldId id="566" r:id="rId45"/>
    <p:sldId id="585" r:id="rId46"/>
    <p:sldId id="317" r:id="rId47"/>
    <p:sldId id="579" r:id="rId4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498"/>
    <a:srgbClr val="FFD516"/>
    <a:srgbClr val="7F91A6"/>
    <a:srgbClr val="000000"/>
    <a:srgbClr val="8891FD"/>
    <a:srgbClr val="9800FE"/>
    <a:srgbClr val="FF72E7"/>
    <a:srgbClr val="00AB22"/>
    <a:srgbClr val="1B45EA"/>
    <a:srgbClr val="FF4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A7D2C4-B044-F348-BDE7-F32526089C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A6BFD-039F-2C42-9493-4C98744E8C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F24E4-8944-A044-A943-B0EAA45CCC3C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C6B14-0ABF-5E43-86E3-F46C4C6598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E23EF-22BE-A74D-9A20-7C9B876B11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CA0C-1DCC-6F4E-8413-A2DFB4BAF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1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4B88-E181-724A-8F21-ACDEE784E8DC}" type="datetimeFigureOut">
              <a:rPr lang="en-RU" smtClean="0"/>
              <a:t>10/12/2022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ABD1-123D-D540-9E1E-C5E1A0A2293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083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1962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0471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8010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7525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056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95668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72255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28089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6474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18026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4903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079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800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56625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621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5155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 этом процесс Сохранения пакетов выглядит очень просто:</a:t>
            </a:r>
            <a:br>
              <a:rPr lang="ru-RU"/>
            </a:br>
            <a:br>
              <a:rPr lang="ru-RU"/>
            </a:br>
            <a:r>
              <a:rPr lang="ru-RU"/>
              <a:t>Первым делом, в самом компоненте, необходимо нажать на «сохранить шаблон». У нас поднят бэкенд сервис, куда улетают данные, и на основе которых создается пакет.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10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Во время генерации пакета он создается по структуре. При этом он внутри себя содержит исходные данные для формирования пакета (</a:t>
            </a:r>
            <a:r>
              <a:rPr lang="en-US"/>
              <a:t>.</a:t>
            </a:r>
            <a:r>
              <a:rPr lang="en-US" err="1"/>
              <a:t>figma-template.json</a:t>
            </a:r>
            <a:r>
              <a:rPr lang="ru-RU"/>
              <a:t>)</a:t>
            </a:r>
            <a:br>
              <a:rPr lang="en-US"/>
            </a:br>
            <a:r>
              <a:rPr lang="ru-RU"/>
              <a:t>Пакет содержит четкую структур. При этом</a:t>
            </a:r>
            <a:r>
              <a:rPr lang="en-US"/>
              <a:t> </a:t>
            </a:r>
            <a:r>
              <a:rPr lang="ru-RU"/>
              <a:t>вы можете увидеть, здесь, сгенерировались 2 файла, </a:t>
            </a:r>
            <a:r>
              <a:rPr lang="en-US" err="1"/>
              <a:t>formExported</a:t>
            </a:r>
            <a:r>
              <a:rPr lang="en-US"/>
              <a:t> </a:t>
            </a:r>
            <a:r>
              <a:rPr lang="ru-RU"/>
              <a:t>и </a:t>
            </a:r>
            <a:r>
              <a:rPr lang="en-US" err="1"/>
              <a:t>formRaw</a:t>
            </a:r>
            <a:endParaRPr lang="en-US"/>
          </a:p>
          <a:p>
            <a:endParaRPr lang="en-US"/>
          </a:p>
          <a:p>
            <a:r>
              <a:rPr lang="ru-RU"/>
              <a:t>Это необходимо для простого, подключения пакета, или для подключения пакета, если вам надо расширить его логику.</a:t>
            </a:r>
            <a:br>
              <a:rPr lang="ru-RU"/>
            </a:b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47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 в конце пути, у нас получается </a:t>
            </a:r>
            <a:r>
              <a:rPr lang="en-US" err="1"/>
              <a:t>npm</a:t>
            </a:r>
            <a:r>
              <a:rPr lang="en-US"/>
              <a:t> </a:t>
            </a:r>
            <a:r>
              <a:rPr lang="ru-RU"/>
              <a:t>пакет, который мы уже можем вставлять на страницу, и использовать.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32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Как использовать созданный пакет:</a:t>
            </a:r>
            <a:br>
              <a:rPr lang="ru-RU"/>
            </a:br>
            <a:r>
              <a:rPr lang="ru-RU"/>
              <a:t>Это делается в несколько строк. Сейчас мы видим подключение </a:t>
            </a:r>
            <a:r>
              <a:rPr lang="en-US"/>
              <a:t>UI KIT </a:t>
            </a:r>
            <a:r>
              <a:rPr lang="ru-RU"/>
              <a:t>и компонентов на веб приложение.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10 строке мы импортируем готовый, настроенный пакет карусели для Школы для главной страницы. Со всеми </a:t>
            </a:r>
            <a:r>
              <a:rPr lang="ru-RU" err="1"/>
              <a:t>преднастройками</a:t>
            </a:r>
            <a:r>
              <a:rPr lang="en-US"/>
              <a:t>: </a:t>
            </a:r>
            <a:r>
              <a:rPr lang="ru-RU"/>
              <a:t>а именно урл, маппингом и </a:t>
            </a:r>
            <a:r>
              <a:rPr lang="ru-RU" err="1"/>
              <a:t>тд</a:t>
            </a:r>
            <a:br>
              <a:rPr lang="ru-RU"/>
            </a:br>
            <a:br>
              <a:rPr lang="ru-RU"/>
            </a:br>
            <a:r>
              <a:rPr lang="ru-RU"/>
              <a:t>На 15 мы подключаем пакет в компонент веб приложения</a:t>
            </a:r>
          </a:p>
          <a:p>
            <a:endParaRPr lang="ru-RU"/>
          </a:p>
          <a:p>
            <a:r>
              <a:rPr lang="ru-RU"/>
              <a:t>И на 4 мы его включаем.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27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Для того, чтобы использовать пакет и расширять его логику необходимо импортировать специфический компонент из нашего пакета, и поэтому мы подключаем другой пакет, и уже с помощью</a:t>
            </a:r>
            <a:r>
              <a:rPr lang="en-US"/>
              <a:t> </a:t>
            </a:r>
            <a:r>
              <a:rPr lang="ru-RU"/>
              <a:t>именованных слотов мы расширяем функциональность текущих компонентов.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64083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0569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6229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Для себя мы разделили компоненты на 2 вида: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Компоненты для форм, используются для ввода данных пользователем, для дальнейшей обработки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ru-RU"/>
              <a:t>Визуальные компоненты – компоненты, которые используются только для отображения данных. Они используются для отображения статического или динамического контента на странице.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6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Для себя мы разделили компоненты на 2 вида: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Компоненты для форм, используются для ввода данных пользователем, для дальнейшей обработки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ru-RU"/>
              <a:t>Визуальные компоненты – компоненты, которые используются только для отображения данных. Они используются для отображения статического или динамического контента на странице.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4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Для себя мы разделили компоненты на 2 вида: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Компоненты для форм, используются для ввода данных пользователем, для дальнейшей обработки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ru-RU"/>
              <a:t>Визуальные компоненты – компоненты, которые используются только для отображения данных. Они используются для отображения статического или динамического контента на странице.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C372-8214-414D-A623-A8790835F7C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34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0ABD1-123D-D540-9E1E-C5E1A0A2293F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241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87FDB7-1F14-F94B-B258-0810A21EF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591979-B1C8-A440-A0A7-9F6577C6E0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40000" cy="70229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7919"/>
            <a:ext cx="6254895" cy="2881312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F7F53-3EC4-1E42-8950-9DABC1166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360" y="292100"/>
            <a:ext cx="2365426" cy="670277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C236F8-3A15-A44D-948D-CCF4E5944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BEBAF-FE0A-444D-AA44-AD57F6AF879D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3E5D76B-A424-6247-8D7C-443D5731D4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556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2168525"/>
            <a:ext cx="5522288" cy="25209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2BE608-26EA-E448-9B0E-B4873A22E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B1CCFF6-967E-2741-8E86-8EF2E3255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12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36671-4BD9-E54D-9498-E5DD915E98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58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DF23BCB-B8CB-6F47-82A4-6FAE079A2B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87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AAC2EBE-3140-FC43-A8F6-1AA9CAC63B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793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0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998" y="1808162"/>
            <a:ext cx="8047589" cy="43211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2BE608-26EA-E448-9B0E-B4873A22E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36671-4BD9-E54D-9498-E5DD915E98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58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AAC2EBE-3140-FC43-A8F6-1AA9CAC63B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85864" y="1808162"/>
            <a:ext cx="2610812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9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2CCECB-C12B-3C4A-8D7B-51676E6AF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5767713" y="710152"/>
            <a:ext cx="5735636" cy="6163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6554A-822A-D94D-A345-6BE5EA19A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90" b="1965"/>
          <a:stretch/>
        </p:blipFill>
        <p:spPr>
          <a:xfrm>
            <a:off x="-12458" y="0"/>
            <a:ext cx="11546992" cy="6858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DD5AF0-0233-544D-8A07-922FE3F813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290280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0EC2D0A-EBF8-9346-BF00-ADEB33252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2168524"/>
            <a:ext cx="5522288" cy="396081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587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B8043-41D4-0940-8AFC-AB6FF4132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02" t="17169" r="14602" b="711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F3E829-3831-1643-902C-FC9B17C01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17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4329906"/>
            <a:ext cx="3618148" cy="1799432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bg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A52249-F2D3-C446-AAFD-8807D66762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00" y="3968751"/>
            <a:ext cx="372641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8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266" y="4351863"/>
            <a:ext cx="3257784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9EC68BA-CA12-D841-96E9-7C83F2364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0525" y="4351863"/>
            <a:ext cx="3315338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FB4CE75-E682-8D42-B397-FBA1592A10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8376" y="4351863"/>
            <a:ext cx="3318299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0CF6C8-ECBA-F04C-974A-09EDDE47C9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038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54F63-9919-F441-AFE6-C4BA9F0570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20525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11FA08-7C65-5C4E-9E16-EE3AEE8087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8376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7EE4BE-14EE-C344-8D5C-74D15A4BE96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7500" y="2528887"/>
            <a:ext cx="1062038" cy="1062038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2A907A1-E97B-164D-BD82-CDC634A51E5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95775" y="2528887"/>
            <a:ext cx="1062038" cy="1062038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CA33FE9-2C83-B14E-B859-30E447EA1F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74217" y="2528887"/>
            <a:ext cx="1062038" cy="10620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6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999" y="1808163"/>
            <a:ext cx="8766725" cy="180022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B1CCFF6-967E-2741-8E86-8EF2E3255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938" y="4687888"/>
            <a:ext cx="2515011" cy="14414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D5E8697-DE6F-F843-9586-BF6D4DCA2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26613E-D828-E64B-A219-E2E78807F9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9233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F3A07F-F991-3646-8BD4-1D735D9F3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145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dolore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F2BDB9-6241-124E-97C9-0270972A7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588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A71A629-C8AE-1441-8639-1A09D3FC15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6824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6C5830-62CB-4D44-A534-36C639B7DD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9233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4062490-0A59-2E4E-A91B-117445E2D3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145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7C230-9F8B-8B4E-8CC3-34D2D4EFFB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00" y="3968751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+mj-lt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F31A6BA-F736-FE43-8B4C-E00D9A4A6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65EC878-B99C-D944-B2C9-7DF14EB6C1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B3DF6-36C6-2149-93B0-64E88B4EE767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ECE913-7966-1F46-AF2D-566F447147E3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8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00037" y="1808163"/>
            <a:ext cx="6156325" cy="4321175"/>
          </a:xfrm>
        </p:spPr>
        <p:txBody>
          <a:bodyPr/>
          <a:lstStyle/>
          <a:p>
            <a:endParaRPr lang="en-RU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DD5AF0-0233-544D-8A07-922FE3F813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290280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графика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5B553-984C-3E4A-9385-17EA4B9323EE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3A2F93-C099-F54A-BE6F-259D8FB9F4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8376" y="1808163"/>
            <a:ext cx="3618148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343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2314575"/>
            <a:ext cx="5400675" cy="3814763"/>
          </a:xfrm>
        </p:spPr>
        <p:txBody>
          <a:bodyPr/>
          <a:lstStyle/>
          <a:p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1808164"/>
            <a:ext cx="5525328" cy="216058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F6C883-A7B3-504F-9B47-AA691B78F3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38" y="4344986"/>
            <a:ext cx="2515011" cy="1784351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ru-RU"/>
          </a:p>
          <a:p>
            <a:pPr lvl="0"/>
            <a:r>
              <a:rPr lang="en-GB"/>
              <a:t> </a:t>
            </a:r>
            <a:r>
              <a:rPr lang="en-US"/>
              <a:t>S</a:t>
            </a:r>
            <a:r>
              <a:rPr lang="en-GB"/>
              <a:t>ed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522D25E-C938-CF4E-9A99-F9991BA9B6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43875" y="4344986"/>
            <a:ext cx="2515011" cy="1784351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ru-RU"/>
          </a:p>
          <a:p>
            <a:pPr lvl="0"/>
            <a:r>
              <a:rPr lang="en-GB"/>
              <a:t> </a:t>
            </a:r>
            <a:r>
              <a:rPr lang="en-US"/>
              <a:t>S</a:t>
            </a:r>
            <a:r>
              <a:rPr lang="en-GB"/>
              <a:t>ed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2F3066-4E10-A34B-9438-515033487D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793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графика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0E31C-FE12-8F46-9A2C-21E8541A1B1A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5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1808165"/>
            <a:ext cx="5400675" cy="4321174"/>
          </a:xfrm>
        </p:spPr>
        <p:txBody>
          <a:bodyPr/>
          <a:lstStyle/>
          <a:p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1808164"/>
            <a:ext cx="5525328" cy="216058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0E31C-FE12-8F46-9A2C-21E8541A1B1A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CA14F92-AB70-D141-B346-581D96446D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1" y="4704293"/>
            <a:ext cx="1652356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389488-FDD9-8043-95BE-1B6619DF29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0310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</a:t>
            </a:r>
            <a:r>
              <a:rPr lang="en-US"/>
              <a:t>%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41B9460-5D82-5244-BE90-589D20B1DF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16533" y="4704293"/>
            <a:ext cx="1652356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E2FC694-9A51-4F4F-9079-316DDEB368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16532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US"/>
              <a:t>15%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B51E35-ED4D-0043-AC89-31628B5510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6622" y="4704293"/>
            <a:ext cx="1663645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1188E4-14F8-2B4C-90A9-C420336C6F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56621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US"/>
              <a:t>5%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7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606525-6DDC-9F4E-908F-3BD4953C8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6363" y="1089025"/>
            <a:ext cx="5040312" cy="50392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1C3CFD-DE31-384C-B83B-C2966E7E1B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56363" y="1808163"/>
            <a:ext cx="5040312" cy="47529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2168524"/>
            <a:ext cx="5525328" cy="3240089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0E31C-FE12-8F46-9A2C-21E8541A1B1A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280B6-55E4-D642-9B77-1884A8AC87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5518416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DE2911-66C9-6040-A7F4-29E55E6C37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0" y="5743073"/>
            <a:ext cx="5525327" cy="529419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Дополнительная информация прописывается мелким текстом в несколько строк при необходимости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0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18CD14-ADAD-AD47-950E-9E2EBED0A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48669C-000F-E14D-B963-3C2C279DC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40000" cy="70229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8956"/>
            <a:ext cx="6254895" cy="3240881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CD13B4E-FA95-F043-8D06-977184E7E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A9901-A70F-ED4F-A002-69E9305BDBA3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A4A4C8-1BD8-624F-843A-6CA03C469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461320-58C6-6044-8680-36B9D735C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1968431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2F8D238-725F-4946-8FA8-5F93A1B9E73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00038" y="2548737"/>
            <a:ext cx="8675687" cy="3580602"/>
          </a:xfrm>
        </p:spPr>
        <p:txBody>
          <a:bodyPr/>
          <a:lstStyle/>
          <a:p>
            <a:endParaRPr lang="en-RU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D0582B-8A3C-FE4E-812D-376490E10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1539" y="2548736"/>
            <a:ext cx="2515011" cy="14414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415DBD-707C-2B47-A623-3C32F2E97C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900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таблицы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7B51E-F5A6-F04B-8341-5E9B4F118F4B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6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2F8D238-725F-4946-8FA8-5F93A1B9E73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00038" y="2548737"/>
            <a:ext cx="11375289" cy="3580602"/>
          </a:xfrm>
        </p:spPr>
        <p:txBody>
          <a:bodyPr/>
          <a:lstStyle/>
          <a:p>
            <a:endParaRPr lang="en-R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7B51E-F5A6-F04B-8341-5E9B4F118F4B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7B51E-F5A6-F04B-8341-5E9B4F118F4B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2BE500-C0C2-EE4B-81A2-B2D288794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1" y="2337820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E01FFC8-1AEC-C240-8E0D-FE0E821A2F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80074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A80A99-A3C2-7A46-B51A-EA01CA8C22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6864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4117A3-7A66-3E46-8A30-E23116815F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40201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9B418B8-3E65-DC49-8A08-D489E6DB42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03538" y="2337820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7E7480A-69F2-FA4C-8D10-0697BC4E87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11" y="3776327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287199E-0CA3-1546-88A2-40F7A63915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80074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F32249D-1BD8-1F49-8D80-7E0CAE1AEC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6864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8EEE515-B1B0-F246-B600-D79F32FBF3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0201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6E4506-CFE3-454B-A17F-3D2ABFDA48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03538" y="3776327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323ECDB-B07F-CB4A-99A9-7646A773E6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0311" y="5214834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650D5AB-859F-534D-B759-54B248E75F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80074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A2A9EF7-A40C-2747-9C23-08206BEFEB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6864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0A7C7E5-926E-5843-9168-C4F40F7DE8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40201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436A2EE-4F18-5145-A741-7D9C805A61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3538" y="5214834"/>
            <a:ext cx="1915701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03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0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808163"/>
            <a:ext cx="9758362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СПАСИБО ЗА ВНИМАНИЕ</a:t>
            </a:r>
            <a:endParaRPr lang="en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A27AA-1A31-0D46-81D1-DB20E666D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F15434-215C-154F-A6CE-A7096BDB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6950" y="6295514"/>
            <a:ext cx="3353973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err="1"/>
              <a:t>ivanov.ivan@moex.com</a:t>
            </a:r>
            <a:endParaRPr lang="en-R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D2DCA20-DAAB-9B44-8178-C8B9A55F6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9233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+7 900 000 00 00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54F37-364B-584D-BD0F-4F0E0F59F68A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3C70391-E8C2-5249-9F57-07643D6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598" y="6295514"/>
            <a:ext cx="1875666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КОНТАКТЫ</a:t>
            </a:r>
            <a:endParaRPr lang="en-RU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0129423-5482-8A42-9E73-C1092391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(495) 363-32-32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97908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45682"/>
            <a:ext cx="8816420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СПАСИБО ЗА ВНИМАНИЕ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F7D1B-0389-814C-B4F1-4E51952381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6950" y="6295514"/>
            <a:ext cx="3353973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err="1"/>
              <a:t>ivanov.ivan@moex.com</a:t>
            </a:r>
            <a:endParaRPr lang="en-R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2418BA-B02A-DB40-8DE7-B099A073B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9233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+7 900 000 00 00</a:t>
            </a:r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5FB30-6F03-F049-8A7A-F697EB7DCFC1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5E6D0BE-AD3C-854A-9DAE-8A7E11758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598" y="6295514"/>
            <a:ext cx="1875666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КОНТАКТЫ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F03AA69-E325-4447-ADF1-C9E2B8FC6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(495) 363-32-32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9295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A87FDB7-1F14-F94B-B258-0810A21EF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591979-B1C8-A440-A0A7-9F6577C6E0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40000" cy="70229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7919"/>
            <a:ext cx="6254895" cy="2881312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F7F53-3EC4-1E42-8950-9DABC1166F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511" y="-3397"/>
            <a:ext cx="3728854" cy="117406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C236F8-3A15-A44D-948D-CCF4E5944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3E5D76B-A424-6247-8D7C-443D5731D4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195796-932D-1141-9DF7-1AE2FF0FCA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1177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18CD14-ADAD-AD47-950E-9E2EBED0A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48669C-000F-E14D-B963-3C2C279DC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400"/>
            <a:ext cx="12240000" cy="70229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8956"/>
            <a:ext cx="6254895" cy="3240881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CD13B4E-FA95-F043-8D06-977184E7E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461320-58C6-6044-8680-36B9D735C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F78FD5-8987-E449-84C5-B4E12E5176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0CE639C9-4F3F-FC47-8F1A-660FAE6A89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511" y="-3397"/>
            <a:ext cx="3728854" cy="11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B520D5-9716-3F47-A42D-F6205141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D559AF7A-D75D-FA48-88A1-FE54DAB42E79}"/>
              </a:ext>
            </a:extLst>
          </p:cNvPr>
          <p:cNvSpPr/>
          <p:nvPr userDrawn="1"/>
        </p:nvSpPr>
        <p:spPr>
          <a:xfrm>
            <a:off x="-79513" y="-53009"/>
            <a:ext cx="12271513" cy="6997148"/>
          </a:xfrm>
          <a:custGeom>
            <a:avLst/>
            <a:gdLst>
              <a:gd name="connsiteX0" fmla="*/ 26505 w 12271513"/>
              <a:gd name="connsiteY0" fmla="*/ 6997148 h 6997148"/>
              <a:gd name="connsiteX1" fmla="*/ 6877879 w 12271513"/>
              <a:gd name="connsiteY1" fmla="*/ 6997148 h 6997148"/>
              <a:gd name="connsiteX2" fmla="*/ 6877879 w 12271513"/>
              <a:gd name="connsiteY2" fmla="*/ 2637183 h 6997148"/>
              <a:gd name="connsiteX3" fmla="*/ 7593496 w 12271513"/>
              <a:gd name="connsiteY3" fmla="*/ 2637183 h 6997148"/>
              <a:gd name="connsiteX4" fmla="*/ 7593496 w 12271513"/>
              <a:gd name="connsiteY4" fmla="*/ 2994992 h 6997148"/>
              <a:gd name="connsiteX5" fmla="*/ 8335618 w 12271513"/>
              <a:gd name="connsiteY5" fmla="*/ 2994992 h 6997148"/>
              <a:gd name="connsiteX6" fmla="*/ 8335618 w 12271513"/>
              <a:gd name="connsiteY6" fmla="*/ 2252870 h 6997148"/>
              <a:gd name="connsiteX7" fmla="*/ 10124661 w 12271513"/>
              <a:gd name="connsiteY7" fmla="*/ 2252870 h 6997148"/>
              <a:gd name="connsiteX8" fmla="*/ 10124661 w 12271513"/>
              <a:gd name="connsiteY8" fmla="*/ 1868557 h 6997148"/>
              <a:gd name="connsiteX9" fmla="*/ 11529392 w 12271513"/>
              <a:gd name="connsiteY9" fmla="*/ 1868557 h 6997148"/>
              <a:gd name="connsiteX10" fmla="*/ 11529392 w 12271513"/>
              <a:gd name="connsiteY10" fmla="*/ 1510748 h 6997148"/>
              <a:gd name="connsiteX11" fmla="*/ 12271513 w 12271513"/>
              <a:gd name="connsiteY11" fmla="*/ 1510748 h 6997148"/>
              <a:gd name="connsiteX12" fmla="*/ 12271513 w 12271513"/>
              <a:gd name="connsiteY12" fmla="*/ 0 h 6997148"/>
              <a:gd name="connsiteX13" fmla="*/ 0 w 12271513"/>
              <a:gd name="connsiteY13" fmla="*/ 0 h 6997148"/>
              <a:gd name="connsiteX14" fmla="*/ 26505 w 12271513"/>
              <a:gd name="connsiteY14" fmla="*/ 6997148 h 69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71513" h="6997148">
                <a:moveTo>
                  <a:pt x="26505" y="6997148"/>
                </a:moveTo>
                <a:lnTo>
                  <a:pt x="6877879" y="6997148"/>
                </a:lnTo>
                <a:lnTo>
                  <a:pt x="6877879" y="2637183"/>
                </a:lnTo>
                <a:lnTo>
                  <a:pt x="7593496" y="2637183"/>
                </a:lnTo>
                <a:lnTo>
                  <a:pt x="7593496" y="2994992"/>
                </a:lnTo>
                <a:lnTo>
                  <a:pt x="8335618" y="2994992"/>
                </a:lnTo>
                <a:lnTo>
                  <a:pt x="8335618" y="2252870"/>
                </a:lnTo>
                <a:lnTo>
                  <a:pt x="10124661" y="2252870"/>
                </a:lnTo>
                <a:lnTo>
                  <a:pt x="10124661" y="1868557"/>
                </a:lnTo>
                <a:lnTo>
                  <a:pt x="11529392" y="1868557"/>
                </a:lnTo>
                <a:lnTo>
                  <a:pt x="11529392" y="1510748"/>
                </a:lnTo>
                <a:lnTo>
                  <a:pt x="12271513" y="1510748"/>
                </a:lnTo>
                <a:lnTo>
                  <a:pt x="12271513" y="0"/>
                </a:lnTo>
                <a:lnTo>
                  <a:pt x="0" y="0"/>
                </a:lnTo>
                <a:lnTo>
                  <a:pt x="26505" y="6997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8957"/>
            <a:ext cx="6254895" cy="3960018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348FD4-467A-1F48-AA75-007203AAC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878A3CB-2B99-CA48-8313-A94CF49ADB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E51D23-78C1-014F-95F3-37F0CA484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AA352-3F74-E146-98CF-362351423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13511" y="-3397"/>
            <a:ext cx="3728854" cy="11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55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3A979-7DFE-F34C-ACCF-0D2CBB9CE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54" r="34448" b="623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03B607-4D6C-134A-9408-A318E1554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0" y="2159000"/>
            <a:ext cx="7162800" cy="4699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0007" y="3257549"/>
            <a:ext cx="6621319" cy="306021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15D2D7-614D-8F45-9DE9-9BA9C3A48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43C0EBB-70D8-DB47-AA86-989E928F97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4612453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E0310CD-7205-2A46-B8BF-E4201F762D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C7A7DAE3-2AEC-3A4B-B004-3764643C37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511" y="-3397"/>
            <a:ext cx="3728854" cy="11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1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B520D5-9716-3F47-A42D-F6205141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6456362" y="694658"/>
            <a:ext cx="5735636" cy="6163342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D559AF7A-D75D-FA48-88A1-FE54DAB42E79}"/>
              </a:ext>
            </a:extLst>
          </p:cNvPr>
          <p:cNvSpPr/>
          <p:nvPr userDrawn="1"/>
        </p:nvSpPr>
        <p:spPr>
          <a:xfrm>
            <a:off x="-79513" y="-53009"/>
            <a:ext cx="12271513" cy="6997148"/>
          </a:xfrm>
          <a:custGeom>
            <a:avLst/>
            <a:gdLst>
              <a:gd name="connsiteX0" fmla="*/ 26505 w 12271513"/>
              <a:gd name="connsiteY0" fmla="*/ 6997148 h 6997148"/>
              <a:gd name="connsiteX1" fmla="*/ 6877879 w 12271513"/>
              <a:gd name="connsiteY1" fmla="*/ 6997148 h 6997148"/>
              <a:gd name="connsiteX2" fmla="*/ 6877879 w 12271513"/>
              <a:gd name="connsiteY2" fmla="*/ 2637183 h 6997148"/>
              <a:gd name="connsiteX3" fmla="*/ 7593496 w 12271513"/>
              <a:gd name="connsiteY3" fmla="*/ 2637183 h 6997148"/>
              <a:gd name="connsiteX4" fmla="*/ 7593496 w 12271513"/>
              <a:gd name="connsiteY4" fmla="*/ 2994992 h 6997148"/>
              <a:gd name="connsiteX5" fmla="*/ 8335618 w 12271513"/>
              <a:gd name="connsiteY5" fmla="*/ 2994992 h 6997148"/>
              <a:gd name="connsiteX6" fmla="*/ 8335618 w 12271513"/>
              <a:gd name="connsiteY6" fmla="*/ 2252870 h 6997148"/>
              <a:gd name="connsiteX7" fmla="*/ 10124661 w 12271513"/>
              <a:gd name="connsiteY7" fmla="*/ 2252870 h 6997148"/>
              <a:gd name="connsiteX8" fmla="*/ 10124661 w 12271513"/>
              <a:gd name="connsiteY8" fmla="*/ 1868557 h 6997148"/>
              <a:gd name="connsiteX9" fmla="*/ 11529392 w 12271513"/>
              <a:gd name="connsiteY9" fmla="*/ 1868557 h 6997148"/>
              <a:gd name="connsiteX10" fmla="*/ 11529392 w 12271513"/>
              <a:gd name="connsiteY10" fmla="*/ 1510748 h 6997148"/>
              <a:gd name="connsiteX11" fmla="*/ 12271513 w 12271513"/>
              <a:gd name="connsiteY11" fmla="*/ 1510748 h 6997148"/>
              <a:gd name="connsiteX12" fmla="*/ 12271513 w 12271513"/>
              <a:gd name="connsiteY12" fmla="*/ 0 h 6997148"/>
              <a:gd name="connsiteX13" fmla="*/ 0 w 12271513"/>
              <a:gd name="connsiteY13" fmla="*/ 0 h 6997148"/>
              <a:gd name="connsiteX14" fmla="*/ 26505 w 12271513"/>
              <a:gd name="connsiteY14" fmla="*/ 6997148 h 699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71513" h="6997148">
                <a:moveTo>
                  <a:pt x="26505" y="6997148"/>
                </a:moveTo>
                <a:lnTo>
                  <a:pt x="6877879" y="6997148"/>
                </a:lnTo>
                <a:lnTo>
                  <a:pt x="6877879" y="2637183"/>
                </a:lnTo>
                <a:lnTo>
                  <a:pt x="7593496" y="2637183"/>
                </a:lnTo>
                <a:lnTo>
                  <a:pt x="7593496" y="2994992"/>
                </a:lnTo>
                <a:lnTo>
                  <a:pt x="8335618" y="2994992"/>
                </a:lnTo>
                <a:lnTo>
                  <a:pt x="8335618" y="2252870"/>
                </a:lnTo>
                <a:lnTo>
                  <a:pt x="10124661" y="2252870"/>
                </a:lnTo>
                <a:lnTo>
                  <a:pt x="10124661" y="1868557"/>
                </a:lnTo>
                <a:lnTo>
                  <a:pt x="11529392" y="1868557"/>
                </a:lnTo>
                <a:lnTo>
                  <a:pt x="11529392" y="1510748"/>
                </a:lnTo>
                <a:lnTo>
                  <a:pt x="12271513" y="1510748"/>
                </a:lnTo>
                <a:lnTo>
                  <a:pt x="12271513" y="0"/>
                </a:lnTo>
                <a:lnTo>
                  <a:pt x="0" y="0"/>
                </a:lnTo>
                <a:lnTo>
                  <a:pt x="26505" y="6997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68" y="1808957"/>
            <a:ext cx="6254895" cy="3960018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6696C8-BB27-1341-BA16-24AF7D5F60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348FD4-467A-1F48-AA75-007203AAC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6E87B-770D-AB42-9F63-3C3AFBD5D163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878A3CB-2B99-CA48-8313-A94CF49ADB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731939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9F2B8B-DA9E-264C-97F4-196FD0F92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54" r="34448" b="623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F60D19-9DDA-A740-86FC-2E05A0853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182"/>
            <a:ext cx="12191999" cy="687618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0007" y="3257549"/>
            <a:ext cx="6621319" cy="306021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3C9744-C2A9-A748-B82D-682497605D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623DCB-F783-334F-B878-1FFCB6806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4609071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B2C38B-60B8-2E41-91C4-4014F7C32E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F8298884-BB84-ED4C-A8BF-2B0C21EF00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511" y="-3397"/>
            <a:ext cx="3728854" cy="11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2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EBEDA-2525-5C44-BDBC-BC458FC1E25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217" y="148252"/>
            <a:ext cx="11883566" cy="658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808163"/>
            <a:ext cx="9758362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DA7D9D-9252-E54D-A0D8-C0BC87AA9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E2ED1C-7105-EB43-A47D-2D23EC0DFB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47328C-D217-2141-90F7-1A97FD8CBC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EC52DD60-6D98-0040-9A38-98787FBEA4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265911" y="-144609"/>
            <a:ext cx="3728854" cy="11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2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9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РАЗДЕЛ 1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bg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046052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ШМУЦТИТУЛ. НАЗВАНИЕ</a:t>
            </a:r>
            <a:br>
              <a:rPr lang="ru-RU"/>
            </a:br>
            <a:r>
              <a:rPr lang="ru-RU"/>
              <a:t>РАЗДЕЛА</a:t>
            </a:r>
          </a:p>
          <a:p>
            <a:pPr lvl="0"/>
            <a:r>
              <a:rPr lang="ru-RU"/>
              <a:t>В НЕСКОЛЬКО СТРОК</a:t>
            </a:r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ED3145-0D44-4C47-887A-63E2E8753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174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7BFE9E-382D-5747-B12C-94D2B3740D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3051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E77AFA2-F25E-0540-B384-0716CA226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43152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РАЗДЕЛ 1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accent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046052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ШМУЦТИТУЛ. НАЗВАНИЕ</a:t>
            </a:r>
            <a:br>
              <a:rPr lang="ru-RU"/>
            </a:br>
            <a:r>
              <a:rPr lang="ru-RU"/>
              <a:t>РАЗДЕЛА</a:t>
            </a:r>
          </a:p>
          <a:p>
            <a:pPr lvl="0"/>
            <a:r>
              <a:rPr lang="ru-RU"/>
              <a:t>В НЕСКОЛЬКО СТРОК</a:t>
            </a:r>
            <a:endParaRPr lang="en-RU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C67F0A9-8D13-CE41-8228-E5BBAC1CC2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174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A31498-A099-954A-9D1B-5786B303C1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3051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C9B9A0-34E6-F945-852D-F43BDDC45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60089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422516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rgbClr val="FF0000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КЛЮЧЕВОЕ ВЫСКАЗЫВАНИЕ КРУПНО НА НЕСКОЛЬКО СТРОК</a:t>
            </a:r>
            <a:endParaRPr lang="en-R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B30BB06-CDB2-154D-980B-2C0B0CE12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9313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8F6D0CB-2E20-E54D-9C7D-B3D8B581EE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153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EA5F54B-659D-7744-A1E7-E4BC6FFB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9313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</a:t>
            </a:r>
            <a:r>
              <a:rPr lang="ru-RU"/>
              <a:t>2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5C1A9B-2C97-374E-A3E2-08C7FA8507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153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03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4854E-5613-4B40-B9C2-A569B256CB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50EA4C-5C7B-D646-967E-565E06CBF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786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C62883-6B8B-C744-8194-0C5DB9A1E1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786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</a:t>
            </a:r>
            <a:r>
              <a:rPr lang="ru-RU"/>
              <a:t>1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9DD2EC-F098-2E45-9FC0-285989CA70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20681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2168525"/>
            <a:ext cx="5522288" cy="25209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2BE608-26EA-E448-9B0E-B4873A22E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B1CCFF6-967E-2741-8E86-8EF2E3255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12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36671-4BD9-E54D-9498-E5DD915E98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58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DF23BCB-B8CB-6F47-82A4-6FAE079A2B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87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AAC2EBE-3140-FC43-A8F6-1AA9CAC63B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793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995-5C71-5542-9CB0-1C47C5531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4483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998" y="1808162"/>
            <a:ext cx="8047589" cy="43211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42BE608-26EA-E448-9B0E-B4873A22E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36671-4BD9-E54D-9498-E5DD915E98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5863" y="2168525"/>
            <a:ext cx="2515011" cy="4321175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AAC2EBE-3140-FC43-A8F6-1AA9CAC63B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85864" y="1808162"/>
            <a:ext cx="2610812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1FDC30-8A24-C442-845B-1136EA02F3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1707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2CCECB-C12B-3C4A-8D7B-51676E6AF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243" t="16425" r="36965" b="20661"/>
          <a:stretch/>
        </p:blipFill>
        <p:spPr>
          <a:xfrm flipH="1">
            <a:off x="5767713" y="710152"/>
            <a:ext cx="5735636" cy="6163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6554A-822A-D94D-A345-6BE5EA19A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90" b="1965"/>
          <a:stretch/>
        </p:blipFill>
        <p:spPr>
          <a:xfrm>
            <a:off x="-12458" y="0"/>
            <a:ext cx="11546992" cy="6858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DD5AF0-0233-544D-8A07-922FE3F813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290280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0EC2D0A-EBF8-9346-BF00-ADEB33252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2168524"/>
            <a:ext cx="5522288" cy="396081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270224-F49A-3D4F-BA82-7D8C8943A7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39975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2B8043-41D4-0940-8AFC-AB6FF4132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02" t="17169" r="14602" b="711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F3E829-3831-1643-902C-FC9B17C01B13}"/>
              </a:ext>
            </a:extLst>
          </p:cNvPr>
          <p:cNvSpPr/>
          <p:nvPr userDrawn="1"/>
        </p:nvSpPr>
        <p:spPr>
          <a:xfrm>
            <a:off x="0" y="10282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17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000" y="4329906"/>
            <a:ext cx="3618148" cy="1799432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bg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A52249-F2D3-C446-AAFD-8807D66762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00" y="3968751"/>
            <a:ext cx="372641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67250AB-D244-1A42-95DB-14B2651327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28757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058" y="4351863"/>
            <a:ext cx="3257784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9EC68BA-CA12-D841-96E9-7C83F2364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0525" y="4351863"/>
            <a:ext cx="3315338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FB4CE75-E682-8D42-B397-FBA1592A10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8376" y="4351863"/>
            <a:ext cx="3318299" cy="1777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0CF6C8-ECBA-F04C-974A-09EDDE47C9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0830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D54F63-9919-F441-AFE6-C4BA9F0570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20525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B11FA08-7C65-5C4E-9E16-EE3AEE8087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8376" y="3662396"/>
            <a:ext cx="3275012" cy="4693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7EE4BE-14EE-C344-8D5C-74D15A4BE96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7500" y="2528887"/>
            <a:ext cx="1062038" cy="1062038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2A907A1-E97B-164D-BD82-CDC634A51E5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95775" y="2528887"/>
            <a:ext cx="1062038" cy="1062038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CA33FE9-2C83-B14E-B859-30E447EA1F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74217" y="2528887"/>
            <a:ext cx="1062038" cy="106203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66B49C2-A604-7849-9073-44B352707B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874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3A979-7DFE-F34C-ACCF-0D2CBB9CE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54" r="34448" b="623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03B607-4D6C-134A-9408-A318E1554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5550" y="2159000"/>
            <a:ext cx="7162800" cy="4699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0007" y="3257549"/>
            <a:ext cx="6621319" cy="306021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5DBEC3-3FCC-4043-BE6C-B39D63994D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015D2D7-614D-8F45-9DE9-9BA9C3A48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20611-454B-4E41-B4F6-E18675962D43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43C0EBB-70D8-DB47-AA86-989E928F97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4612453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2347430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999" y="1808163"/>
            <a:ext cx="8766725" cy="180022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B1CCFF6-967E-2741-8E86-8EF2E32554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938" y="4687888"/>
            <a:ext cx="2515011" cy="14414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D5E8697-DE6F-F843-9586-BF6D4DCA2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26613E-D828-E64B-A219-E2E78807F9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9233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Duis </a:t>
            </a:r>
            <a:r>
              <a:rPr lang="en-GB" err="1"/>
              <a:t>autem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eum</a:t>
            </a:r>
            <a:r>
              <a:rPr lang="en-GB"/>
              <a:t> </a:t>
            </a:r>
            <a:r>
              <a:rPr lang="en-GB" err="1"/>
              <a:t>iriure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hendrerit</a:t>
            </a:r>
            <a:r>
              <a:rPr lang="en-GB"/>
              <a:t> in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molestie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,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F3A07F-F991-3646-8BD4-1D735D9F3C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145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facilisis</a:t>
            </a:r>
            <a:r>
              <a:rPr lang="en-GB"/>
              <a:t> at </a:t>
            </a:r>
            <a:r>
              <a:rPr lang="en-GB" err="1"/>
              <a:t>vero</a:t>
            </a:r>
            <a:r>
              <a:rPr lang="en-GB"/>
              <a:t> eros et </a:t>
            </a:r>
            <a:r>
              <a:rPr lang="en-GB" err="1"/>
              <a:t>accumsan</a:t>
            </a:r>
            <a:r>
              <a:rPr lang="en-GB"/>
              <a:t> et </a:t>
            </a:r>
            <a:r>
              <a:rPr lang="en-GB" err="1"/>
              <a:t>iusto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 qui </a:t>
            </a:r>
            <a:r>
              <a:rPr lang="en-GB" err="1"/>
              <a:t>blandit</a:t>
            </a:r>
            <a:r>
              <a:rPr lang="en-GB"/>
              <a:t>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luptatum</a:t>
            </a:r>
            <a:r>
              <a:rPr lang="en-GB"/>
              <a:t> </a:t>
            </a:r>
            <a:r>
              <a:rPr lang="en-GB" err="1"/>
              <a:t>zzril</a:t>
            </a:r>
            <a:r>
              <a:rPr lang="en-GB"/>
              <a:t> </a:t>
            </a:r>
            <a:r>
              <a:rPr lang="en-GB" err="1"/>
              <a:t>delenit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duis</a:t>
            </a:r>
            <a:r>
              <a:rPr lang="en-GB"/>
              <a:t> dolore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feugait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F2BDB9-6241-124E-97C9-0270972A7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588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A71A629-C8AE-1441-8639-1A09D3FC15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6824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6C5830-62CB-4D44-A534-36C639B7DD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9233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4062490-0A59-2E4E-A91B-117445E2D3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145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F17C230-9F8B-8B4E-8CC3-34D2D4EFFB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00" y="3968751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+mj-lt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F31A6BA-F736-FE43-8B4C-E00D9A4A6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65EC878-B99C-D944-B2C9-7DF14EB6C1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ECE913-7966-1F46-AF2D-566F447147E3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EA41BF5-01E9-6B4C-A90D-28C357E39D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1500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00037" y="1808163"/>
            <a:ext cx="6156325" cy="4321175"/>
          </a:xfrm>
        </p:spPr>
        <p:txBody>
          <a:bodyPr/>
          <a:lstStyle/>
          <a:p>
            <a:endParaRPr lang="en-RU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0DD5AF0-0233-544D-8A07-922FE3F813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2902803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графика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1A02DDA-84FD-0842-83E6-CF5890A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C14223-54DF-0941-B82E-0EC71782C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0ACD1-3C9C-024A-AFEE-84224CB42D48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3A2F93-C099-F54A-BE6F-259D8FB9F4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8376" y="1808163"/>
            <a:ext cx="3618148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AF24555-F915-904E-91B0-D66F1882A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7254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2314575"/>
            <a:ext cx="5400675" cy="3814763"/>
          </a:xfrm>
        </p:spPr>
        <p:txBody>
          <a:bodyPr/>
          <a:lstStyle/>
          <a:p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1808164"/>
            <a:ext cx="5525328" cy="216058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F6C883-A7B3-504F-9B47-AA691B78F3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38" y="4344986"/>
            <a:ext cx="2515011" cy="1784351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ru-RU"/>
          </a:p>
          <a:p>
            <a:pPr lvl="0"/>
            <a:r>
              <a:rPr lang="en-GB"/>
              <a:t> </a:t>
            </a:r>
            <a:r>
              <a:rPr lang="en-US"/>
              <a:t>S</a:t>
            </a:r>
            <a:r>
              <a:rPr lang="en-GB"/>
              <a:t>ed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522D25E-C938-CF4E-9A99-F9991BA9B6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43875" y="4344986"/>
            <a:ext cx="2515011" cy="1784351"/>
          </a:xfrm>
        </p:spPr>
        <p:txBody>
          <a:bodyPr lIns="9000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+mj-lt"/>
              <a:buAutoNum type="arabicPeriod"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ru-RU"/>
          </a:p>
          <a:p>
            <a:pPr lvl="0"/>
            <a:r>
              <a:rPr lang="en-GB"/>
              <a:t> </a:t>
            </a:r>
            <a:r>
              <a:rPr lang="en-US"/>
              <a:t>S</a:t>
            </a:r>
            <a:r>
              <a:rPr lang="en-GB"/>
              <a:t>ed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2F3066-4E10-A34B-9438-515033487D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793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графика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2A5D5E-EB07-9140-8D2E-F1328D7F48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3433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0F45F30-F2CE-5C4B-9CC2-D72EB737781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56363" y="1808165"/>
            <a:ext cx="5400675" cy="4321174"/>
          </a:xfrm>
        </p:spPr>
        <p:txBody>
          <a:bodyPr/>
          <a:lstStyle/>
          <a:p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1808164"/>
            <a:ext cx="5525328" cy="216058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CA14F92-AB70-D141-B346-581D96446D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1" y="4704293"/>
            <a:ext cx="1652356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389488-FDD9-8043-95BE-1B6619DF29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0310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</a:t>
            </a:r>
            <a:r>
              <a:rPr lang="en-US"/>
              <a:t>%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41B9460-5D82-5244-BE90-589D20B1DF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16533" y="4704293"/>
            <a:ext cx="1652356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E2FC694-9A51-4F4F-9079-316DDEB368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16532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US"/>
              <a:t>15%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EB51E35-ED4D-0043-AC89-31628B5510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6622" y="4704293"/>
            <a:ext cx="1663645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1188E4-14F8-2B4C-90A9-C420336C6F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56621" y="4064000"/>
            <a:ext cx="1169228" cy="625475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34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US"/>
              <a:t>5%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26825DA-AEA4-B940-868D-29D7EC714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57365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606525-6DDC-9F4E-908F-3BD4953C8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6363" y="1089025"/>
            <a:ext cx="5040312" cy="50392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1C3CFD-DE31-384C-B83B-C2966E7E1B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56363" y="1808163"/>
            <a:ext cx="5040312" cy="47529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A217A7-E47F-754B-AEF5-090CC48EA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310" y="2168524"/>
            <a:ext cx="5525328" cy="3240089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None/>
              <a:defRPr sz="21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000A43-9D54-4047-A282-85E9974A6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9765D01-1F72-9A41-A2D3-D54D3C6F9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954038-A2A1-AB47-BE05-3A917DA901EA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5F280B6-55E4-D642-9B77-1884A8AC87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222" y="1808162"/>
            <a:ext cx="5518416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Подзаголовок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DE2911-66C9-6040-A7F4-29E55E6C37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0" y="5743073"/>
            <a:ext cx="5525327" cy="529419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Дополнительная информация прописывается мелким текстом в несколько строк при необходимости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B15F016-E9DA-CC4E-915F-D823002A1D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81864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2F8D238-725F-4946-8FA8-5F93A1B9E73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00038" y="2548737"/>
            <a:ext cx="8675687" cy="3580602"/>
          </a:xfrm>
        </p:spPr>
        <p:txBody>
          <a:bodyPr/>
          <a:lstStyle/>
          <a:p>
            <a:endParaRPr lang="en-RU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D0582B-8A3C-FE4E-812D-376490E10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1539" y="2548736"/>
            <a:ext cx="2515011" cy="144145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415DBD-707C-2B47-A623-3C32F2E97C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9000" y="1808162"/>
            <a:ext cx="5166275" cy="300590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 spc="30" baseline="0">
                <a:solidFill>
                  <a:schemeClr val="tx1"/>
                </a:solidFill>
                <a:latin typeface="Arial" panose="020B0604020202020204" pitchFamily="34" charset="0"/>
                <a:ea typeface="Favorit Pro Medium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таблицы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DFB0AF-DF14-9C41-945C-9C72BD2A08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7814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2F8D238-725F-4946-8FA8-5F93A1B9E73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00038" y="2548737"/>
            <a:ext cx="11375289" cy="3580602"/>
          </a:xfrm>
        </p:spPr>
        <p:txBody>
          <a:bodyPr/>
          <a:lstStyle/>
          <a:p>
            <a:endParaRPr lang="en-R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BB6024-4596-4A48-903C-E4C13CE99A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3586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850BEF-5652-134D-B7BD-63A208A1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512934-3068-7948-AE32-E6CA1BDC3D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435" y="223824"/>
            <a:ext cx="6261928" cy="756424"/>
          </a:xfrm>
          <a:noFill/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ЗАГОЛОВОК СЛАЙДА В ОДНУ ИЛИ МАКСИМУМ ДВЕ СТРОКИ</a:t>
            </a:r>
            <a:endParaRPr lang="en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2BE500-C0C2-EE4B-81A2-B2D288794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11" y="2152891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E01FFC8-1AEC-C240-8E0D-FE0E821A2F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80074" y="215289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DA80A99-A3C2-7A46-B51A-EA01CA8C22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6864" y="215289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4117A3-7A66-3E46-8A30-E23116815F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40201" y="215289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9B418B8-3E65-DC49-8A08-D489E6DB42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03538" y="215289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C294BB-DC9C-154F-8A7A-FFA60C6EDC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0311" y="192701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416545C-E7E7-2A48-A163-3C0ADCD118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3648" y="192701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0BCF34-522D-3A49-BA6C-F5CBE2D3D2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1589" y="192701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B219433-1580-004F-9F6D-58EE275EEE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44925" y="192701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2017CA0-B423-FF41-A8C1-3CA15466274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08262" y="192701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C51F0C0-7D6A-8848-803C-7C1E77BDC8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5586" y="3690861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B478DC1-CD93-3144-A79D-F5EB52C8AC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75349" y="369086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603AC9E-4626-9D4D-9CBD-75A8847FD4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572139" y="369086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756288-3B14-1249-B626-828955DED6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35476" y="369086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91DE757-C2BF-E541-956E-537F42AFA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98813" y="3690861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AAA04BF-344D-2241-BA5A-278829B2183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5586" y="346498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C63D215-70AC-0147-8388-14EC5E3DBD7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68923" y="346498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02B790E-A4D0-2E47-8682-F9A45C0FE2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576864" y="346498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B02B86D-47AF-854B-A13C-2C247B1979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40200" y="346498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6339FBC7-60CD-DB42-8F7F-4703A7F770F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03537" y="3464989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9BC78FB-4D65-3245-88C0-C3463898999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10311" y="5228832"/>
            <a:ext cx="2008782" cy="91179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6EF46DE-566B-2348-B29F-A4A0958A039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80074" y="5228832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65BFD4B-FFE2-E345-A725-42EF1248F6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76864" y="5228832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A408E3E-F371-3C4E-BEDD-8D0B888310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40201" y="5228832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6BDB182-3361-4B4B-A0FC-C21D963D41E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03538" y="5228832"/>
            <a:ext cx="1915701" cy="911793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endParaRPr lang="en-GB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1BD8B7F3-CE89-E04A-BC70-5AF784031BB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10311" y="5002960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8AE4637-7F5E-0449-86F8-F15D3B07FD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73648" y="5002960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8987794-70AE-EC47-8A62-43B08FBBAB0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581589" y="5002960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A268B572-FC43-6842-A80D-60CA1D68AC5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744925" y="5002960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9B752DB-2C06-3443-A46D-A44C0375118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908262" y="5002960"/>
            <a:ext cx="2008782" cy="358336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2020</a:t>
            </a:r>
            <a:endParaRPr lang="en-GB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BC893851-2FD8-9244-8597-E01C5C6B4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42" y="6375238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95320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6A8C1B-D6C9-AF4A-8AC0-AF71262A424F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4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808163"/>
            <a:ext cx="9758362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СПАСИБО ЗА ВНИМАНИЕ</a:t>
            </a:r>
            <a:endParaRPr lang="en-R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F15434-215C-154F-A6CE-A7096BDB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6950" y="6295514"/>
            <a:ext cx="3353973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err="1"/>
              <a:t>ivanov.ivan@moex.com</a:t>
            </a:r>
            <a:endParaRPr lang="en-R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D2DCA20-DAAB-9B44-8178-C8B9A55F6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9233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+7 900 000 00 00</a:t>
            </a:r>
            <a:endParaRPr lang="en-R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3C70391-E8C2-5249-9F57-07643D6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598" y="6295514"/>
            <a:ext cx="1875666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КОНТАКТЫ</a:t>
            </a:r>
            <a:endParaRPr lang="en-RU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0129423-5482-8A42-9E73-C1092391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(495) 363-32-32</a:t>
            </a:r>
            <a:endParaRPr lang="en-R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83E112B-851E-CE47-8DF1-47D273B78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EF311-ED2C-1B4D-AE63-BA9C83075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13511" y="-3397"/>
            <a:ext cx="3728854" cy="11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4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9F2B8B-DA9E-264C-97F4-196FD0F92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54" r="34448" b="623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F60D19-9DDA-A740-86FC-2E05A0853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182"/>
            <a:ext cx="12191999" cy="687618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0007" y="3257549"/>
            <a:ext cx="6621319" cy="306021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7B6022-17A8-A943-81C7-0015FFDCC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039" y="309033"/>
            <a:ext cx="2354634" cy="6660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3C9744-C2A9-A748-B82D-682497605D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B81A1-47B7-8C4D-A708-ED4A46AA049A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623DCB-F783-334F-B878-1FFCB6806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4609071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2184614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45682"/>
            <a:ext cx="8816420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СПАСИБО ЗА ВНИМАНИЕ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F7D1B-0389-814C-B4F1-4E51952381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6950" y="6295514"/>
            <a:ext cx="3353973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 err="1"/>
              <a:t>ivanov.ivan@moex.com</a:t>
            </a:r>
            <a:endParaRPr lang="en-RU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2418BA-B02A-DB40-8DE7-B099A073B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9233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+7 900 000 00 00</a:t>
            </a:r>
            <a:endParaRPr lang="en-RU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5E6D0BE-AD3C-854A-9DAE-8A7E11758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598" y="6295514"/>
            <a:ext cx="1875666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КОНТАКТЫ</a:t>
            </a:r>
            <a:endParaRPr lang="en-RU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F03AA69-E325-4447-ADF1-C9E2B8FC6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6824" y="6282262"/>
            <a:ext cx="1896992" cy="348147"/>
          </a:xfrm>
          <a:noFill/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+7 (495) 363-32-32</a:t>
            </a:r>
            <a:endParaRPr lang="en-RU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6021C5D-B53C-E444-85AB-7F4D2ECE3D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6813" y="229981"/>
            <a:ext cx="1913558" cy="348147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MOEX.COM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5934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EBEDA-2525-5C44-BDBC-BC458FC1E25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217" y="148252"/>
            <a:ext cx="11883566" cy="658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5F3F-7F70-6F49-AA71-2DCF6A025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" y="1808163"/>
            <a:ext cx="9758362" cy="3600450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8900" b="0" i="0" spc="7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75A918-944F-7149-A438-57372B3E3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360" y="325966"/>
            <a:ext cx="2365426" cy="670277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2DA7D9D-9252-E54D-A0D8-C0BC87AA9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09150" y="6317765"/>
            <a:ext cx="2261221" cy="348147"/>
          </a:xfrm>
          <a:noFill/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21/12/2021</a:t>
            </a:r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3FF9D-0AF2-DF49-9642-4E9C56417869}"/>
              </a:ext>
            </a:extLst>
          </p:cNvPr>
          <p:cNvSpPr txBox="1"/>
          <p:nvPr userDrawn="1"/>
        </p:nvSpPr>
        <p:spPr>
          <a:xfrm>
            <a:off x="10182846" y="201135"/>
            <a:ext cx="18002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E2ED1C-7105-EB43-A47D-2D23EC0DFB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468" y="6032500"/>
            <a:ext cx="5173807" cy="685802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ПОДГОТОВЛЕНО: ЕВГЕНИЯ ХЛУДЕНЦОВА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НАЧАЛЬНИК УПРАВЛЕНИЯ</a:t>
            </a:r>
            <a:r>
              <a:rPr lang="en-US"/>
              <a:t> </a:t>
            </a:r>
            <a:r>
              <a:rPr lang="ru-RU"/>
              <a:t>ПО</a:t>
            </a:r>
            <a:r>
              <a:rPr lang="en-US"/>
              <a:t> </a:t>
            </a:r>
            <a:r>
              <a:rPr lang="ru-RU"/>
              <a:t>СТРАТЕГИЧЕСКОМУ</a:t>
            </a:r>
            <a:r>
              <a:rPr lang="en-US"/>
              <a:t> </a:t>
            </a:r>
            <a:endParaRPr lang="ru-RU"/>
          </a:p>
          <a:p>
            <a:pPr lvl="0"/>
            <a:r>
              <a:rPr lang="ru-RU"/>
              <a:t>МАРКЕТИНГУ И</a:t>
            </a:r>
            <a:r>
              <a:rPr lang="en-US"/>
              <a:t> </a:t>
            </a:r>
            <a:r>
              <a:rPr lang="ru-RU"/>
              <a:t>БРЕНД</a:t>
            </a:r>
            <a:r>
              <a:rPr lang="en-US"/>
              <a:t> </a:t>
            </a:r>
            <a:r>
              <a:rPr lang="ru-RU"/>
              <a:t>КОММУНИКАЦИЯМ</a:t>
            </a:r>
          </a:p>
        </p:txBody>
      </p:sp>
    </p:spTree>
    <p:extLst>
      <p:ext uri="{BB962C8B-B14F-4D97-AF65-F5344CB8AC3E}">
        <p14:creationId xmlns:p14="http://schemas.microsoft.com/office/powerpoint/2010/main" val="1963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РАЗДЕЛ 1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bg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046052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bg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ШМУЦТИТУЛ. НАЗВАНИЕ</a:t>
            </a:r>
            <a:br>
              <a:rPr lang="ru-RU"/>
            </a:br>
            <a:r>
              <a:rPr lang="ru-RU"/>
              <a:t>РАЗДЕЛА</a:t>
            </a:r>
          </a:p>
          <a:p>
            <a:pPr lvl="0"/>
            <a:r>
              <a:rPr lang="ru-RU"/>
              <a:t>В НЕСКОЛЬКО СТРОК</a:t>
            </a:r>
            <a:endParaRPr lang="en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ED3145-0D44-4C47-887A-63E2E8753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174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7BFE9E-382D-5747-B12C-94D2B3740D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3051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0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68390E6-A96B-694E-A61C-20BF08CA8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РАЗДЕЛ 1</a:t>
            </a:r>
            <a:endParaRPr lang="en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accent1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046052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chemeClr val="accent1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ШМУЦТИТУЛ. НАЗВАНИЕ</a:t>
            </a:r>
            <a:br>
              <a:rPr lang="ru-RU"/>
            </a:br>
            <a:r>
              <a:rPr lang="ru-RU"/>
              <a:t>РАЗДЕЛА</a:t>
            </a:r>
          </a:p>
          <a:p>
            <a:pPr lvl="0"/>
            <a:r>
              <a:rPr lang="ru-RU"/>
              <a:t>В НЕСКОЛЬКО СТРОК</a:t>
            </a:r>
            <a:endParaRPr lang="en-RU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C67F0A9-8D13-CE41-8228-E5BBAC1CC2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174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A31498-A099-954A-9D1B-5786B303C1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3051" y="4789919"/>
            <a:ext cx="2515010" cy="1339419"/>
          </a:xfrm>
        </p:spPr>
        <p:txBody>
          <a:bodyPr lIns="9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spc="50" baseline="0">
                <a:solidFill>
                  <a:schemeClr val="accent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КОММЕНТАРИИ И СОДЕРЖАНИЕ РАЗДЕЛА, ЕСЛИ ЕСТЬ ТАКАЯ НЕОБХОДИМОСТЬ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5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B6BF23-6550-2A41-8118-F0968992ABB5}"/>
              </a:ext>
            </a:extLst>
          </p:cNvPr>
          <p:cNvSpPr txBox="1"/>
          <p:nvPr userDrawn="1"/>
        </p:nvSpPr>
        <p:spPr>
          <a:xfrm>
            <a:off x="198576" y="6355326"/>
            <a:ext cx="1800225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GB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M</a:t>
            </a:r>
            <a:r>
              <a:rPr lang="en-RU" sz="1300" b="0" i="0" spc="30" baseline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OEX.COM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5389F-D091-B948-A2FD-2A22A295C687}"/>
              </a:ext>
            </a:extLst>
          </p:cNvPr>
          <p:cNvSpPr txBox="1"/>
          <p:nvPr userDrawn="1"/>
        </p:nvSpPr>
        <p:spPr>
          <a:xfrm>
            <a:off x="11136313" y="6355326"/>
            <a:ext cx="821359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7305ED0D-605C-6543-841D-BAD4B4459F6B}" type="slidenum">
              <a:rPr lang="en-GB" sz="1300" b="0" i="0" smtClean="0">
                <a:solidFill>
                  <a:schemeClr val="tx2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rPr>
              <a:t>‹#›</a:t>
            </a:fld>
            <a:endParaRPr lang="en-RU" sz="1300" b="0" i="0">
              <a:solidFill>
                <a:schemeClr val="tx2"/>
              </a:solidFill>
              <a:latin typeface="Arial" panose="020B0604020202020204" pitchFamily="34" charset="0"/>
              <a:ea typeface="Favorit Pro" panose="0200000603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9C6E7E-67D9-674C-A59F-1AC9E822FF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434" y="179219"/>
            <a:ext cx="8422516" cy="4153295"/>
          </a:xfrm>
        </p:spPr>
        <p:txBody>
          <a:bodyPr lIns="90000">
            <a:noAutofit/>
          </a:bodyPr>
          <a:lstStyle>
            <a:lvl1pPr marL="0" indent="0">
              <a:spcBef>
                <a:spcPts val="0"/>
              </a:spcBef>
              <a:buNone/>
              <a:defRPr sz="5500" b="0" i="0" spc="70" baseline="0">
                <a:solidFill>
                  <a:srgbClr val="FF0000"/>
                </a:solidFill>
                <a:latin typeface="Arial" panose="020B0604020202020204" pitchFamily="34" charset="0"/>
                <a:ea typeface="Favorit Pro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КЛЮЧЕВОЕ ВЫСКАЗЫВАНИЕ КРУПНО НА НЕСКОЛЬКО СТРОК</a:t>
            </a:r>
            <a:endParaRPr lang="en-RU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B30BB06-CDB2-154D-980B-2C0B0CE123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9313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8F6D0CB-2E20-E54D-9C7D-B3D8B581EE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153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EA5F54B-659D-7744-A1E7-E4BC6FFB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9313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</a:t>
            </a:r>
            <a:r>
              <a:rPr lang="ru-RU"/>
              <a:t>2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15C1A9B-2C97-374E-A3E2-08C7FA8507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153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03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4854E-5613-4B40-B9C2-A569B256CB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75725" y="236524"/>
            <a:ext cx="2981947" cy="756424"/>
          </a:xfrm>
          <a:noFill/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None/>
              <a:defRPr sz="1300" b="0" i="0" spc="5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 indent="0">
              <a:buNone/>
              <a:defRPr sz="21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НАЗВАНИЕ РАЗДЕЛА В НЕСКОЛЬКО СТРОК</a:t>
            </a:r>
            <a:endParaRPr lang="en-RU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50EA4C-5C7B-D646-967E-565E06CBF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7869" y="4689475"/>
            <a:ext cx="2515011" cy="1439863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ru-RU"/>
              <a:t>подтверждающие доводы, разъяснения, дополнительные комментарии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C62883-6B8B-C744-8194-0C5DB9A1E1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7869" y="4417737"/>
            <a:ext cx="2515010" cy="271738"/>
          </a:xfrm>
        </p:spPr>
        <p:txBody>
          <a:bodyPr l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2pPr>
            <a:lvl3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3pPr>
            <a:lvl4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4pPr>
            <a:lvl5pPr>
              <a:buNone/>
              <a:defRPr b="0" i="0">
                <a:latin typeface="Favorit Pro" panose="02000006030000020004" pitchFamily="2" charset="0"/>
                <a:ea typeface="Favorit Pro" panose="02000006030000020004" pitchFamily="2" charset="0"/>
              </a:defRPr>
            </a:lvl5pPr>
          </a:lstStyle>
          <a:p>
            <a:pPr lvl="0"/>
            <a:r>
              <a:rPr lang="en-GB"/>
              <a:t>0</a:t>
            </a:r>
            <a:r>
              <a:rPr lang="ru-RU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2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0C848-A601-DB45-80F5-8FDE627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0940-5431-D346-96E9-E06690B1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0C54-0E8B-0C49-A57F-004A39FA5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CB07-AC59-FA43-943F-CAB8711B374D}" type="datetimeFigureOut">
              <a:rPr lang="en-RU" smtClean="0"/>
              <a:t>10/12/2022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F1DD-D0E4-BB48-8156-E25DE257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A576-6AE3-6143-A502-594BD3D4E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3A18-82B1-1744-A524-E461408040B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6069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0" r:id="rId2"/>
    <p:sldLayoutId id="2147483693" r:id="rId3"/>
    <p:sldLayoutId id="2147483681" r:id="rId4"/>
    <p:sldLayoutId id="2147483694" r:id="rId5"/>
    <p:sldLayoutId id="2147483661" r:id="rId6"/>
    <p:sldLayoutId id="2147483682" r:id="rId7"/>
    <p:sldLayoutId id="2147483688" r:id="rId8"/>
    <p:sldLayoutId id="2147483683" r:id="rId9"/>
    <p:sldLayoutId id="2147483672" r:id="rId10"/>
    <p:sldLayoutId id="2147483689" r:id="rId11"/>
    <p:sldLayoutId id="2147483684" r:id="rId12"/>
    <p:sldLayoutId id="2147483685" r:id="rId13"/>
    <p:sldLayoutId id="2147483686" r:id="rId14"/>
    <p:sldLayoutId id="2147483674" r:id="rId15"/>
    <p:sldLayoutId id="2147483673" r:id="rId16"/>
    <p:sldLayoutId id="2147483676" r:id="rId17"/>
    <p:sldLayoutId id="2147483691" r:id="rId18"/>
    <p:sldLayoutId id="2147483690" r:id="rId19"/>
    <p:sldLayoutId id="2147483675" r:id="rId20"/>
    <p:sldLayoutId id="2147483695" r:id="rId21"/>
    <p:sldLayoutId id="2147483697" r:id="rId22"/>
    <p:sldLayoutId id="2147483696" r:id="rId23"/>
    <p:sldLayoutId id="2147483678" r:id="rId24"/>
    <p:sldLayoutId id="214748367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067" userDrawn="1">
          <p15:clr>
            <a:srgbClr val="F26B43"/>
          </p15:clr>
        </p15:guide>
        <p15:guide id="3" pos="4294" userDrawn="1">
          <p15:clr>
            <a:srgbClr val="F26B43"/>
          </p15:clr>
        </p15:guide>
        <p15:guide id="4" pos="4520" userDrawn="1">
          <p15:clr>
            <a:srgbClr val="F26B43"/>
          </p15:clr>
        </p15:guide>
        <p15:guide id="5" pos="4747" userDrawn="1">
          <p15:clr>
            <a:srgbClr val="F26B43"/>
          </p15:clr>
        </p15:guide>
        <p15:guide id="6" pos="4974" userDrawn="1">
          <p15:clr>
            <a:srgbClr val="F26B43"/>
          </p15:clr>
        </p15:guide>
        <p15:guide id="7" pos="5201" userDrawn="1">
          <p15:clr>
            <a:srgbClr val="F26B43"/>
          </p15:clr>
        </p15:guide>
        <p15:guide id="8" pos="5428" userDrawn="1">
          <p15:clr>
            <a:srgbClr val="F26B43"/>
          </p15:clr>
        </p15:guide>
        <p15:guide id="9" pos="5654" userDrawn="1">
          <p15:clr>
            <a:srgbClr val="F26B43"/>
          </p15:clr>
        </p15:guide>
        <p15:guide id="10" pos="5881" userDrawn="1">
          <p15:clr>
            <a:srgbClr val="F26B43"/>
          </p15:clr>
        </p15:guide>
        <p15:guide id="11" pos="6108" userDrawn="1">
          <p15:clr>
            <a:srgbClr val="F26B43"/>
          </p15:clr>
        </p15:guide>
        <p15:guide id="12" pos="6335" userDrawn="1">
          <p15:clr>
            <a:srgbClr val="F26B43"/>
          </p15:clr>
        </p15:guide>
        <p15:guide id="13" pos="6562" userDrawn="1">
          <p15:clr>
            <a:srgbClr val="F26B43"/>
          </p15:clr>
        </p15:guide>
        <p15:guide id="14" pos="6788" userDrawn="1">
          <p15:clr>
            <a:srgbClr val="F26B43"/>
          </p15:clr>
        </p15:guide>
        <p15:guide id="15" pos="7015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pos="7469" userDrawn="1">
          <p15:clr>
            <a:srgbClr val="F26B43"/>
          </p15:clr>
        </p15:guide>
        <p15:guide id="18" pos="3613" userDrawn="1">
          <p15:clr>
            <a:srgbClr val="F26B43"/>
          </p15:clr>
        </p15:guide>
        <p15:guide id="19" pos="3386" userDrawn="1">
          <p15:clr>
            <a:srgbClr val="F26B43"/>
          </p15:clr>
        </p15:guide>
        <p15:guide id="20" pos="3160" userDrawn="1">
          <p15:clr>
            <a:srgbClr val="F26B43"/>
          </p15:clr>
        </p15:guide>
        <p15:guide id="21" pos="2933" userDrawn="1">
          <p15:clr>
            <a:srgbClr val="F26B43"/>
          </p15:clr>
        </p15:guide>
        <p15:guide id="22" pos="2706" userDrawn="1">
          <p15:clr>
            <a:srgbClr val="F26B43"/>
          </p15:clr>
        </p15:guide>
        <p15:guide id="23" pos="2479" userDrawn="1">
          <p15:clr>
            <a:srgbClr val="F26B43"/>
          </p15:clr>
        </p15:guide>
        <p15:guide id="24" pos="2252" userDrawn="1">
          <p15:clr>
            <a:srgbClr val="F26B43"/>
          </p15:clr>
        </p15:guide>
        <p15:guide id="25" pos="2026" userDrawn="1">
          <p15:clr>
            <a:srgbClr val="F26B43"/>
          </p15:clr>
        </p15:guide>
        <p15:guide id="26" pos="1776" userDrawn="1">
          <p15:clr>
            <a:srgbClr val="F26B43"/>
          </p15:clr>
        </p15:guide>
        <p15:guide id="27" pos="1549" userDrawn="1">
          <p15:clr>
            <a:srgbClr val="F26B43"/>
          </p15:clr>
        </p15:guide>
        <p15:guide id="28" pos="1323" userDrawn="1">
          <p15:clr>
            <a:srgbClr val="F26B43"/>
          </p15:clr>
        </p15:guide>
        <p15:guide id="29" pos="1096" userDrawn="1">
          <p15:clr>
            <a:srgbClr val="F26B43"/>
          </p15:clr>
        </p15:guide>
        <p15:guide id="30" pos="869" userDrawn="1">
          <p15:clr>
            <a:srgbClr val="F26B43"/>
          </p15:clr>
        </p15:guide>
        <p15:guide id="31" pos="642" userDrawn="1">
          <p15:clr>
            <a:srgbClr val="F26B43"/>
          </p15:clr>
        </p15:guide>
        <p15:guide id="32" pos="415" userDrawn="1">
          <p15:clr>
            <a:srgbClr val="F26B43"/>
          </p15:clr>
        </p15:guide>
        <p15:guide id="33" pos="189" userDrawn="1">
          <p15:clr>
            <a:srgbClr val="F26B43"/>
          </p15:clr>
        </p15:guide>
        <p15:guide id="34" orient="horz" pos="2047" userDrawn="1">
          <p15:clr>
            <a:srgbClr val="F26B43"/>
          </p15:clr>
        </p15:guide>
        <p15:guide id="35" orient="horz" pos="1820" userDrawn="1">
          <p15:clr>
            <a:srgbClr val="F26B43"/>
          </p15:clr>
        </p15:guide>
        <p15:guide id="36" orient="horz" pos="1593" userDrawn="1">
          <p15:clr>
            <a:srgbClr val="F26B43"/>
          </p15:clr>
        </p15:guide>
        <p15:guide id="37" orient="horz" pos="1366" userDrawn="1">
          <p15:clr>
            <a:srgbClr val="F26B43"/>
          </p15:clr>
        </p15:guide>
        <p15:guide id="38" orient="horz" pos="1139" userDrawn="1">
          <p15:clr>
            <a:srgbClr val="F26B43"/>
          </p15:clr>
        </p15:guide>
        <p15:guide id="39" orient="horz" pos="913" userDrawn="1">
          <p15:clr>
            <a:srgbClr val="F26B43"/>
          </p15:clr>
        </p15:guide>
        <p15:guide id="40" orient="horz" pos="686" userDrawn="1">
          <p15:clr>
            <a:srgbClr val="F26B43"/>
          </p15:clr>
        </p15:guide>
        <p15:guide id="41" orient="horz" pos="459" userDrawn="1">
          <p15:clr>
            <a:srgbClr val="F26B43"/>
          </p15:clr>
        </p15:guide>
        <p15:guide id="42" orient="horz" pos="187" userDrawn="1">
          <p15:clr>
            <a:srgbClr val="F26B43"/>
          </p15:clr>
        </p15:guide>
        <p15:guide id="44" orient="horz" pos="2273" userDrawn="1">
          <p15:clr>
            <a:srgbClr val="F26B43"/>
          </p15:clr>
        </p15:guide>
        <p15:guide id="45" orient="horz" pos="2500" userDrawn="1">
          <p15:clr>
            <a:srgbClr val="F26B43"/>
          </p15:clr>
        </p15:guide>
        <p15:guide id="46" orient="horz" pos="2727" userDrawn="1">
          <p15:clr>
            <a:srgbClr val="F26B43"/>
          </p15:clr>
        </p15:guide>
        <p15:guide id="47" orient="horz" pos="2954" userDrawn="1">
          <p15:clr>
            <a:srgbClr val="F26B43"/>
          </p15:clr>
        </p15:guide>
        <p15:guide id="48" orient="horz" pos="3181" userDrawn="1">
          <p15:clr>
            <a:srgbClr val="F26B43"/>
          </p15:clr>
        </p15:guide>
        <p15:guide id="49" orient="horz" pos="3407" userDrawn="1">
          <p15:clr>
            <a:srgbClr val="F26B43"/>
          </p15:clr>
        </p15:guide>
        <p15:guide id="50" orient="horz" pos="3634" userDrawn="1">
          <p15:clr>
            <a:srgbClr val="F26B43"/>
          </p15:clr>
        </p15:guide>
        <p15:guide id="51" orient="horz" pos="3861" userDrawn="1">
          <p15:clr>
            <a:srgbClr val="F26B43"/>
          </p15:clr>
        </p15:guide>
        <p15:guide id="52" orient="horz" pos="41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0C848-A601-DB45-80F5-8FDE627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0940-5431-D346-96E9-E06690B1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0C54-0E8B-0C49-A57F-004A39FA5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CB07-AC59-FA43-943F-CAB8711B374D}" type="datetimeFigureOut">
              <a:rPr lang="en-RU" smtClean="0"/>
              <a:t>10/12/2022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F1DD-D0E4-BB48-8156-E25DE257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A576-6AE3-6143-A502-594BD3D4E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3A18-82B1-1744-A524-E461408040B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1438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067">
          <p15:clr>
            <a:srgbClr val="F26B43"/>
          </p15:clr>
        </p15:guide>
        <p15:guide id="3" pos="4294">
          <p15:clr>
            <a:srgbClr val="F26B43"/>
          </p15:clr>
        </p15:guide>
        <p15:guide id="4" pos="4520">
          <p15:clr>
            <a:srgbClr val="F26B43"/>
          </p15:clr>
        </p15:guide>
        <p15:guide id="5" pos="4747">
          <p15:clr>
            <a:srgbClr val="F26B43"/>
          </p15:clr>
        </p15:guide>
        <p15:guide id="6" pos="4974">
          <p15:clr>
            <a:srgbClr val="F26B43"/>
          </p15:clr>
        </p15:guide>
        <p15:guide id="7" pos="5201">
          <p15:clr>
            <a:srgbClr val="F26B43"/>
          </p15:clr>
        </p15:guide>
        <p15:guide id="8" pos="5428">
          <p15:clr>
            <a:srgbClr val="F26B43"/>
          </p15:clr>
        </p15:guide>
        <p15:guide id="9" pos="5654">
          <p15:clr>
            <a:srgbClr val="F26B43"/>
          </p15:clr>
        </p15:guide>
        <p15:guide id="10" pos="5881">
          <p15:clr>
            <a:srgbClr val="F26B43"/>
          </p15:clr>
        </p15:guide>
        <p15:guide id="11" pos="6108">
          <p15:clr>
            <a:srgbClr val="F26B43"/>
          </p15:clr>
        </p15:guide>
        <p15:guide id="12" pos="6335">
          <p15:clr>
            <a:srgbClr val="F26B43"/>
          </p15:clr>
        </p15:guide>
        <p15:guide id="13" pos="6562">
          <p15:clr>
            <a:srgbClr val="F26B43"/>
          </p15:clr>
        </p15:guide>
        <p15:guide id="14" pos="6788">
          <p15:clr>
            <a:srgbClr val="F26B43"/>
          </p15:clr>
        </p15:guide>
        <p15:guide id="15" pos="7015">
          <p15:clr>
            <a:srgbClr val="F26B43"/>
          </p15:clr>
        </p15:guide>
        <p15:guide id="16" pos="7242">
          <p15:clr>
            <a:srgbClr val="F26B43"/>
          </p15:clr>
        </p15:guide>
        <p15:guide id="17" pos="7469">
          <p15:clr>
            <a:srgbClr val="F26B43"/>
          </p15:clr>
        </p15:guide>
        <p15:guide id="18" pos="3613">
          <p15:clr>
            <a:srgbClr val="F26B43"/>
          </p15:clr>
        </p15:guide>
        <p15:guide id="19" pos="3386">
          <p15:clr>
            <a:srgbClr val="F26B43"/>
          </p15:clr>
        </p15:guide>
        <p15:guide id="20" pos="3160">
          <p15:clr>
            <a:srgbClr val="F26B43"/>
          </p15:clr>
        </p15:guide>
        <p15:guide id="21" pos="2933">
          <p15:clr>
            <a:srgbClr val="F26B43"/>
          </p15:clr>
        </p15:guide>
        <p15:guide id="22" pos="2706">
          <p15:clr>
            <a:srgbClr val="F26B43"/>
          </p15:clr>
        </p15:guide>
        <p15:guide id="23" pos="2479">
          <p15:clr>
            <a:srgbClr val="F26B43"/>
          </p15:clr>
        </p15:guide>
        <p15:guide id="24" pos="2252">
          <p15:clr>
            <a:srgbClr val="F26B43"/>
          </p15:clr>
        </p15:guide>
        <p15:guide id="25" pos="2026">
          <p15:clr>
            <a:srgbClr val="F26B43"/>
          </p15:clr>
        </p15:guide>
        <p15:guide id="26" pos="1776">
          <p15:clr>
            <a:srgbClr val="F26B43"/>
          </p15:clr>
        </p15:guide>
        <p15:guide id="27" pos="1549">
          <p15:clr>
            <a:srgbClr val="F26B43"/>
          </p15:clr>
        </p15:guide>
        <p15:guide id="28" pos="1323">
          <p15:clr>
            <a:srgbClr val="F26B43"/>
          </p15:clr>
        </p15:guide>
        <p15:guide id="29" pos="1096">
          <p15:clr>
            <a:srgbClr val="F26B43"/>
          </p15:clr>
        </p15:guide>
        <p15:guide id="30" pos="869">
          <p15:clr>
            <a:srgbClr val="F26B43"/>
          </p15:clr>
        </p15:guide>
        <p15:guide id="31" pos="642">
          <p15:clr>
            <a:srgbClr val="F26B43"/>
          </p15:clr>
        </p15:guide>
        <p15:guide id="32" pos="415">
          <p15:clr>
            <a:srgbClr val="F26B43"/>
          </p15:clr>
        </p15:guide>
        <p15:guide id="33" pos="189">
          <p15:clr>
            <a:srgbClr val="F26B43"/>
          </p15:clr>
        </p15:guide>
        <p15:guide id="34" orient="horz" pos="2047">
          <p15:clr>
            <a:srgbClr val="F26B43"/>
          </p15:clr>
        </p15:guide>
        <p15:guide id="35" orient="horz" pos="1820">
          <p15:clr>
            <a:srgbClr val="F26B43"/>
          </p15:clr>
        </p15:guide>
        <p15:guide id="36" orient="horz" pos="1593">
          <p15:clr>
            <a:srgbClr val="F26B43"/>
          </p15:clr>
        </p15:guide>
        <p15:guide id="37" orient="horz" pos="1366">
          <p15:clr>
            <a:srgbClr val="F26B43"/>
          </p15:clr>
        </p15:guide>
        <p15:guide id="38" orient="horz" pos="1139">
          <p15:clr>
            <a:srgbClr val="F26B43"/>
          </p15:clr>
        </p15:guide>
        <p15:guide id="39" orient="horz" pos="913">
          <p15:clr>
            <a:srgbClr val="F26B43"/>
          </p15:clr>
        </p15:guide>
        <p15:guide id="40" orient="horz" pos="686">
          <p15:clr>
            <a:srgbClr val="F26B43"/>
          </p15:clr>
        </p15:guide>
        <p15:guide id="41" orient="horz" pos="459">
          <p15:clr>
            <a:srgbClr val="F26B43"/>
          </p15:clr>
        </p15:guide>
        <p15:guide id="42" orient="horz" pos="187">
          <p15:clr>
            <a:srgbClr val="F26B43"/>
          </p15:clr>
        </p15:guide>
        <p15:guide id="44" orient="horz" pos="2273">
          <p15:clr>
            <a:srgbClr val="F26B43"/>
          </p15:clr>
        </p15:guide>
        <p15:guide id="45" orient="horz" pos="2500">
          <p15:clr>
            <a:srgbClr val="F26B43"/>
          </p15:clr>
        </p15:guide>
        <p15:guide id="46" orient="horz" pos="2727">
          <p15:clr>
            <a:srgbClr val="F26B43"/>
          </p15:clr>
        </p15:guide>
        <p15:guide id="47" orient="horz" pos="2954">
          <p15:clr>
            <a:srgbClr val="F26B43"/>
          </p15:clr>
        </p15:guide>
        <p15:guide id="48" orient="horz" pos="3181">
          <p15:clr>
            <a:srgbClr val="F26B43"/>
          </p15:clr>
        </p15:guide>
        <p15:guide id="49" orient="horz" pos="3407">
          <p15:clr>
            <a:srgbClr val="F26B43"/>
          </p15:clr>
        </p15:guide>
        <p15:guide id="50" orient="horz" pos="3634">
          <p15:clr>
            <a:srgbClr val="F26B43"/>
          </p15:clr>
        </p15:guide>
        <p15:guide id="51" orient="horz" pos="3861">
          <p15:clr>
            <a:srgbClr val="F26B43"/>
          </p15:clr>
        </p15:guide>
        <p15:guide id="52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11" Type="http://schemas.openxmlformats.org/officeDocument/2006/relationships/image" Target="../media/image57.png"/><Relationship Id="rId5" Type="http://schemas.openxmlformats.org/officeDocument/2006/relationships/image" Target="../media/image19.png"/><Relationship Id="rId10" Type="http://schemas.openxmlformats.org/officeDocument/2006/relationships/image" Target="../media/image56.jpeg"/><Relationship Id="rId4" Type="http://schemas.openxmlformats.org/officeDocument/2006/relationships/image" Target="../media/image18.svg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58.jpeg"/><Relationship Id="rId10" Type="http://schemas.openxmlformats.org/officeDocument/2006/relationships/image" Target="../media/image59.jpeg"/><Relationship Id="rId4" Type="http://schemas.openxmlformats.org/officeDocument/2006/relationships/image" Target="../media/image30.svg"/><Relationship Id="rId9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3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svg"/><Relationship Id="rId3" Type="http://schemas.openxmlformats.org/officeDocument/2006/relationships/image" Target="../media/image23.png"/><Relationship Id="rId7" Type="http://schemas.openxmlformats.org/officeDocument/2006/relationships/image" Target="../media/image66.jpe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svg"/><Relationship Id="rId11" Type="http://schemas.openxmlformats.org/officeDocument/2006/relationships/image" Target="../media/image63.png"/><Relationship Id="rId5" Type="http://schemas.openxmlformats.org/officeDocument/2006/relationships/image" Target="../media/image25.png"/><Relationship Id="rId10" Type="http://schemas.openxmlformats.org/officeDocument/2006/relationships/image" Target="../media/image62.jpeg"/><Relationship Id="rId4" Type="http://schemas.openxmlformats.org/officeDocument/2006/relationships/image" Target="../media/image24.sv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6.svg"/><Relationship Id="rId3" Type="http://schemas.openxmlformats.org/officeDocument/2006/relationships/image" Target="../media/image67.jpeg"/><Relationship Id="rId7" Type="http://schemas.openxmlformats.org/officeDocument/2006/relationships/image" Target="../media/image6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11" Type="http://schemas.openxmlformats.org/officeDocument/2006/relationships/image" Target="../media/image24.svg"/><Relationship Id="rId5" Type="http://schemas.openxmlformats.org/officeDocument/2006/relationships/image" Target="../media/image61.jpeg"/><Relationship Id="rId10" Type="http://schemas.openxmlformats.org/officeDocument/2006/relationships/image" Target="../media/image23.png"/><Relationship Id="rId4" Type="http://schemas.openxmlformats.org/officeDocument/2006/relationships/image" Target="../media/image60.jpeg"/><Relationship Id="rId9" Type="http://schemas.openxmlformats.org/officeDocument/2006/relationships/image" Target="../media/image6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8.png"/><Relationship Id="rId4" Type="http://schemas.openxmlformats.org/officeDocument/2006/relationships/image" Target="../media/image60.jpeg"/><Relationship Id="rId9" Type="http://schemas.openxmlformats.org/officeDocument/2006/relationships/image" Target="../media/image6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8.png"/><Relationship Id="rId4" Type="http://schemas.openxmlformats.org/officeDocument/2006/relationships/image" Target="../media/image60.jpeg"/><Relationship Id="rId9" Type="http://schemas.openxmlformats.org/officeDocument/2006/relationships/image" Target="../media/image65.svg"/><Relationship Id="rId14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8.png"/><Relationship Id="rId4" Type="http://schemas.openxmlformats.org/officeDocument/2006/relationships/image" Target="../media/image60.jpeg"/><Relationship Id="rId9" Type="http://schemas.openxmlformats.org/officeDocument/2006/relationships/image" Target="../media/image65.svg"/><Relationship Id="rId14" Type="http://schemas.openxmlformats.org/officeDocument/2006/relationships/image" Target="../media/image7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81.svg"/><Relationship Id="rId18" Type="http://schemas.openxmlformats.org/officeDocument/2006/relationships/image" Target="../media/image25.png"/><Relationship Id="rId3" Type="http://schemas.openxmlformats.org/officeDocument/2006/relationships/image" Target="../media/image76.png"/><Relationship Id="rId21" Type="http://schemas.openxmlformats.org/officeDocument/2006/relationships/image" Target="../media/image85.svg"/><Relationship Id="rId7" Type="http://schemas.openxmlformats.org/officeDocument/2006/relationships/image" Target="../media/image63.png"/><Relationship Id="rId12" Type="http://schemas.openxmlformats.org/officeDocument/2006/relationships/image" Target="../media/image29.png"/><Relationship Id="rId17" Type="http://schemas.openxmlformats.org/officeDocument/2006/relationships/image" Target="../media/image83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11" Type="http://schemas.openxmlformats.org/officeDocument/2006/relationships/image" Target="../media/image80.svg"/><Relationship Id="rId5" Type="http://schemas.openxmlformats.org/officeDocument/2006/relationships/image" Target="../media/image78.png"/><Relationship Id="rId15" Type="http://schemas.openxmlformats.org/officeDocument/2006/relationships/image" Target="../media/image82.svg"/><Relationship Id="rId10" Type="http://schemas.openxmlformats.org/officeDocument/2006/relationships/image" Target="../media/image33.png"/><Relationship Id="rId19" Type="http://schemas.openxmlformats.org/officeDocument/2006/relationships/image" Target="../media/image84.svg"/><Relationship Id="rId4" Type="http://schemas.openxmlformats.org/officeDocument/2006/relationships/image" Target="../media/image77.png"/><Relationship Id="rId9" Type="http://schemas.openxmlformats.org/officeDocument/2006/relationships/image" Target="../media/image65.svg"/><Relationship Id="rId1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jpe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1C84B-83D7-2449-9CDD-F4505AA472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/>
              <a:t>LOW-CODE ПЛАТФОРМА</a:t>
            </a:r>
            <a:r>
              <a:rPr lang="en-US"/>
              <a:t> </a:t>
            </a:r>
            <a:r>
              <a:rPr lang="ru-RU"/>
              <a:t>ДЛЯ БЫСТРОЙ РАЗРАБОТКИ </a:t>
            </a:r>
            <a:r>
              <a:rPr lang="en-US"/>
              <a:t>UI</a:t>
            </a:r>
            <a:endParaRPr lang="ru-R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18E9B6-0B9D-064F-9E03-6605D9C38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/>
              <a:t>ПОДГОТОВЛЕНО: СУРОВЦЕВ ВЛАДИМИР</a:t>
            </a:r>
          </a:p>
          <a:p>
            <a:r>
              <a:rPr lang="ru-RU"/>
              <a:t>НАЧАЛЬНИК УПРАВЛЕНИЯ </a:t>
            </a:r>
            <a:r>
              <a:rPr lang="ru-RU" b="0" i="0">
                <a:effectLst/>
                <a:latin typeface="Segoe UI" panose="020B0502040204020203" pitchFamily="34" charset="0"/>
              </a:rPr>
              <a:t>РАЗВИТИЯ ВНЕШНИХ КЛИЕНТСКИХ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345147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</a:t>
            </a:r>
            <a:r>
              <a:rPr lang="en-US"/>
              <a:t>LOW-CODE </a:t>
            </a:r>
            <a:r>
              <a:rPr lang="ru-RU"/>
              <a:t>ПЛАТФОРМЫ</a:t>
            </a:r>
          </a:p>
        </p:txBody>
      </p:sp>
      <p:grpSp>
        <p:nvGrpSpPr>
          <p:cNvPr id="39" name="Group 51">
            <a:extLst>
              <a:ext uri="{FF2B5EF4-FFF2-40B4-BE49-F238E27FC236}">
                <a16:creationId xmlns:a16="http://schemas.microsoft.com/office/drawing/2014/main" id="{998A8842-B1B9-4B83-81E4-BEAA2C37BFE5}"/>
              </a:ext>
            </a:extLst>
          </p:cNvPr>
          <p:cNvGrpSpPr/>
          <p:nvPr/>
        </p:nvGrpSpPr>
        <p:grpSpPr>
          <a:xfrm>
            <a:off x="2625877" y="884851"/>
            <a:ext cx="6719100" cy="5977946"/>
            <a:chOff x="2719014" y="722291"/>
            <a:chExt cx="6719100" cy="5977946"/>
          </a:xfrm>
        </p:grpSpPr>
        <p:sp>
          <p:nvSpPr>
            <p:cNvPr id="40" name="Arc 47">
              <a:extLst>
                <a:ext uri="{FF2B5EF4-FFF2-40B4-BE49-F238E27FC236}">
                  <a16:creationId xmlns:a16="http://schemas.microsoft.com/office/drawing/2014/main" id="{80E34EE5-8F9F-403F-A787-44B074281B20}"/>
                </a:ext>
              </a:extLst>
            </p:cNvPr>
            <p:cNvSpPr/>
            <p:nvPr/>
          </p:nvSpPr>
          <p:spPr>
            <a:xfrm>
              <a:off x="2719014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c 48">
              <a:extLst>
                <a:ext uri="{FF2B5EF4-FFF2-40B4-BE49-F238E27FC236}">
                  <a16:creationId xmlns:a16="http://schemas.microsoft.com/office/drawing/2014/main" id="{EC900EF8-7945-4A11-A9D1-3D71A157EAC1}"/>
                </a:ext>
              </a:extLst>
            </p:cNvPr>
            <p:cNvSpPr/>
            <p:nvPr/>
          </p:nvSpPr>
          <p:spPr>
            <a:xfrm flipH="1">
              <a:off x="3460168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Shape1">
            <a:extLst>
              <a:ext uri="{FF2B5EF4-FFF2-40B4-BE49-F238E27FC236}">
                <a16:creationId xmlns:a16="http://schemas.microsoft.com/office/drawing/2014/main" id="{1EBA0130-9128-4D8F-B0F4-F041EF6D6679}"/>
              </a:ext>
            </a:extLst>
          </p:cNvPr>
          <p:cNvSpPr/>
          <p:nvPr/>
        </p:nvSpPr>
        <p:spPr>
          <a:xfrm>
            <a:off x="8210819" y="1480026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Shape1">
            <a:extLst>
              <a:ext uri="{FF2B5EF4-FFF2-40B4-BE49-F238E27FC236}">
                <a16:creationId xmlns:a16="http://schemas.microsoft.com/office/drawing/2014/main" id="{3F6B34E1-376B-44E9-9677-4C18AA7C3BE0}"/>
              </a:ext>
            </a:extLst>
          </p:cNvPr>
          <p:cNvSpPr/>
          <p:nvPr/>
        </p:nvSpPr>
        <p:spPr>
          <a:xfrm>
            <a:off x="8990700" y="349315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Shape1">
            <a:extLst>
              <a:ext uri="{FF2B5EF4-FFF2-40B4-BE49-F238E27FC236}">
                <a16:creationId xmlns:a16="http://schemas.microsoft.com/office/drawing/2014/main" id="{78D3704C-EC72-4337-9F53-24D6158EE2D1}"/>
              </a:ext>
            </a:extLst>
          </p:cNvPr>
          <p:cNvSpPr/>
          <p:nvPr/>
        </p:nvSpPr>
        <p:spPr>
          <a:xfrm>
            <a:off x="8124422" y="5534849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Shape1">
            <a:extLst>
              <a:ext uri="{FF2B5EF4-FFF2-40B4-BE49-F238E27FC236}">
                <a16:creationId xmlns:a16="http://schemas.microsoft.com/office/drawing/2014/main" id="{CD22F9E2-7DC6-446D-A271-9E136A651980}"/>
              </a:ext>
            </a:extLst>
          </p:cNvPr>
          <p:cNvSpPr/>
          <p:nvPr/>
        </p:nvSpPr>
        <p:spPr>
          <a:xfrm flipH="1">
            <a:off x="3082766" y="149946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D49C6D78-D881-4FE5-8A74-C7398F8F17E2}"/>
              </a:ext>
            </a:extLst>
          </p:cNvPr>
          <p:cNvSpPr/>
          <p:nvPr/>
        </p:nvSpPr>
        <p:spPr>
          <a:xfrm flipH="1">
            <a:off x="2286079" y="350980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Shape1">
            <a:extLst>
              <a:ext uri="{FF2B5EF4-FFF2-40B4-BE49-F238E27FC236}">
                <a16:creationId xmlns:a16="http://schemas.microsoft.com/office/drawing/2014/main" id="{7E209901-1709-4A25-8FC8-EDF6318B4FBD}"/>
              </a:ext>
            </a:extLst>
          </p:cNvPr>
          <p:cNvSpPr/>
          <p:nvPr/>
        </p:nvSpPr>
        <p:spPr>
          <a:xfrm flipH="1">
            <a:off x="3169163" y="5554283"/>
            <a:ext cx="706259" cy="7077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22C13D38-9A4F-488A-8F04-F6CD3AA0C331}"/>
              </a:ext>
            </a:extLst>
          </p:cNvPr>
          <p:cNvSpPr>
            <a:spLocks/>
          </p:cNvSpPr>
          <p:nvPr/>
        </p:nvSpPr>
        <p:spPr bwMode="auto">
          <a:xfrm>
            <a:off x="6058586" y="1242990"/>
            <a:ext cx="2354134" cy="2608165"/>
          </a:xfrm>
          <a:custGeom>
            <a:avLst/>
            <a:gdLst>
              <a:gd name="T0" fmla="*/ 360 w 722"/>
              <a:gd name="T1" fmla="*/ 0 h 983"/>
              <a:gd name="T2" fmla="*/ 0 w 722"/>
              <a:gd name="T3" fmla="*/ 311 h 983"/>
              <a:gd name="T4" fmla="*/ 0 w 722"/>
              <a:gd name="T5" fmla="*/ 305 h 983"/>
              <a:gd name="T6" fmla="*/ 0 w 722"/>
              <a:gd name="T7" fmla="*/ 421 h 983"/>
              <a:gd name="T8" fmla="*/ 0 w 722"/>
              <a:gd name="T9" fmla="*/ 983 h 983"/>
              <a:gd name="T10" fmla="*/ 485 w 722"/>
              <a:gd name="T11" fmla="*/ 703 h 983"/>
              <a:gd name="T12" fmla="*/ 591 w 722"/>
              <a:gd name="T13" fmla="*/ 642 h 983"/>
              <a:gd name="T14" fmla="*/ 722 w 722"/>
              <a:gd name="T15" fmla="*/ 362 h 983"/>
              <a:gd name="T16" fmla="*/ 360 w 722"/>
              <a:gd name="T17" fmla="*/ 0 h 983"/>
              <a:gd name="connsiteX0" fmla="*/ 10000 w 10000"/>
              <a:gd name="connsiteY0" fmla="*/ 580 h 6897"/>
              <a:gd name="connsiteX1" fmla="*/ 0 w 10000"/>
              <a:gd name="connsiteY1" fmla="*/ 61 h 6897"/>
              <a:gd name="connsiteX2" fmla="*/ 0 w 10000"/>
              <a:gd name="connsiteY2" fmla="*/ 0 h 6897"/>
              <a:gd name="connsiteX3" fmla="*/ 0 w 10000"/>
              <a:gd name="connsiteY3" fmla="*/ 1180 h 6897"/>
              <a:gd name="connsiteX4" fmla="*/ 0 w 10000"/>
              <a:gd name="connsiteY4" fmla="*/ 6897 h 6897"/>
              <a:gd name="connsiteX5" fmla="*/ 6717 w 10000"/>
              <a:gd name="connsiteY5" fmla="*/ 4049 h 6897"/>
              <a:gd name="connsiteX6" fmla="*/ 8186 w 10000"/>
              <a:gd name="connsiteY6" fmla="*/ 3428 h 6897"/>
              <a:gd name="connsiteX7" fmla="*/ 10000 w 10000"/>
              <a:gd name="connsiteY7" fmla="*/ 580 h 6897"/>
              <a:gd name="connsiteX0" fmla="*/ 8186 w 8186"/>
              <a:gd name="connsiteY0" fmla="*/ 4970 h 10000"/>
              <a:gd name="connsiteX1" fmla="*/ 0 w 8186"/>
              <a:gd name="connsiteY1" fmla="*/ 88 h 10000"/>
              <a:gd name="connsiteX2" fmla="*/ 0 w 8186"/>
              <a:gd name="connsiteY2" fmla="*/ 0 h 10000"/>
              <a:gd name="connsiteX3" fmla="*/ 0 w 8186"/>
              <a:gd name="connsiteY3" fmla="*/ 1711 h 10000"/>
              <a:gd name="connsiteX4" fmla="*/ 0 w 8186"/>
              <a:gd name="connsiteY4" fmla="*/ 10000 h 10000"/>
              <a:gd name="connsiteX5" fmla="*/ 6717 w 8186"/>
              <a:gd name="connsiteY5" fmla="*/ 5871 h 10000"/>
              <a:gd name="connsiteX6" fmla="*/ 8186 w 8186"/>
              <a:gd name="connsiteY6" fmla="*/ 49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" h="10000">
                <a:moveTo>
                  <a:pt x="8186" y="4970"/>
                </a:moveTo>
                <a:cubicBezTo>
                  <a:pt x="7067" y="4006"/>
                  <a:pt x="1364" y="916"/>
                  <a:pt x="0" y="88"/>
                </a:cubicBezTo>
                <a:lnTo>
                  <a:pt x="0" y="0"/>
                </a:lnTo>
                <a:lnTo>
                  <a:pt x="0" y="1711"/>
                </a:lnTo>
                <a:lnTo>
                  <a:pt x="0" y="10000"/>
                </a:lnTo>
                <a:lnTo>
                  <a:pt x="6717" y="5871"/>
                </a:lnTo>
                <a:lnTo>
                  <a:pt x="8186" y="497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325B2122-0EDF-4287-8097-9B2BDA5C926B}"/>
              </a:ext>
            </a:extLst>
          </p:cNvPr>
          <p:cNvSpPr>
            <a:spLocks/>
          </p:cNvSpPr>
          <p:nvPr/>
        </p:nvSpPr>
        <p:spPr bwMode="auto">
          <a:xfrm>
            <a:off x="3664939" y="1270034"/>
            <a:ext cx="2359286" cy="2528856"/>
          </a:xfrm>
          <a:custGeom>
            <a:avLst/>
            <a:gdLst>
              <a:gd name="T0" fmla="*/ 582 w 761"/>
              <a:gd name="T1" fmla="*/ 99 h 1034"/>
              <a:gd name="T2" fmla="*/ 88 w 761"/>
              <a:gd name="T3" fmla="*/ 234 h 1034"/>
              <a:gd name="T4" fmla="*/ 167 w 761"/>
              <a:gd name="T5" fmla="*/ 690 h 1034"/>
              <a:gd name="T6" fmla="*/ 280 w 761"/>
              <a:gd name="T7" fmla="*/ 755 h 1034"/>
              <a:gd name="T8" fmla="*/ 761 w 761"/>
              <a:gd name="T9" fmla="*/ 1034 h 1034"/>
              <a:gd name="T10" fmla="*/ 761 w 761"/>
              <a:gd name="T11" fmla="*/ 472 h 1034"/>
              <a:gd name="T12" fmla="*/ 761 w 761"/>
              <a:gd name="T13" fmla="*/ 356 h 1034"/>
              <a:gd name="T14" fmla="*/ 582 w 761"/>
              <a:gd name="T15" fmla="*/ 99 h 1034"/>
              <a:gd name="connsiteX0" fmla="*/ 9539 w 9539"/>
              <a:gd name="connsiteY0" fmla="*/ 1307 h 7864"/>
              <a:gd name="connsiteX1" fmla="*/ 695 w 9539"/>
              <a:gd name="connsiteY1" fmla="*/ 127 h 7864"/>
              <a:gd name="connsiteX2" fmla="*/ 1733 w 9539"/>
              <a:gd name="connsiteY2" fmla="*/ 4537 h 7864"/>
              <a:gd name="connsiteX3" fmla="*/ 3218 w 9539"/>
              <a:gd name="connsiteY3" fmla="*/ 5166 h 7864"/>
              <a:gd name="connsiteX4" fmla="*/ 9539 w 9539"/>
              <a:gd name="connsiteY4" fmla="*/ 7864 h 7864"/>
              <a:gd name="connsiteX5" fmla="*/ 9539 w 9539"/>
              <a:gd name="connsiteY5" fmla="*/ 2429 h 7864"/>
              <a:gd name="connsiteX6" fmla="*/ 9539 w 9539"/>
              <a:gd name="connsiteY6" fmla="*/ 1307 h 7864"/>
              <a:gd name="connsiteX0" fmla="*/ 8183 w 8183"/>
              <a:gd name="connsiteY0" fmla="*/ 0 h 8338"/>
              <a:gd name="connsiteX1" fmla="*/ 0 w 8183"/>
              <a:gd name="connsiteY1" fmla="*/ 4107 h 8338"/>
              <a:gd name="connsiteX2" fmla="*/ 1557 w 8183"/>
              <a:gd name="connsiteY2" fmla="*/ 4907 h 8338"/>
              <a:gd name="connsiteX3" fmla="*/ 8183 w 8183"/>
              <a:gd name="connsiteY3" fmla="*/ 8338 h 8338"/>
              <a:gd name="connsiteX4" fmla="*/ 8183 w 8183"/>
              <a:gd name="connsiteY4" fmla="*/ 1427 h 8338"/>
              <a:gd name="connsiteX5" fmla="*/ 8183 w 8183"/>
              <a:gd name="connsiteY5" fmla="*/ 0 h 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" h="8338">
                <a:moveTo>
                  <a:pt x="8183" y="0"/>
                </a:moveTo>
                <a:cubicBezTo>
                  <a:pt x="6819" y="447"/>
                  <a:pt x="1104" y="3289"/>
                  <a:pt x="0" y="4107"/>
                </a:cubicBezTo>
                <a:lnTo>
                  <a:pt x="1557" y="4907"/>
                </a:lnTo>
                <a:lnTo>
                  <a:pt x="8183" y="8338"/>
                </a:lnTo>
                <a:lnTo>
                  <a:pt x="8183" y="1427"/>
                </a:lnTo>
                <a:lnTo>
                  <a:pt x="818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2D724EB4-1EAD-425B-BB38-A22B7D7D7B95}"/>
              </a:ext>
            </a:extLst>
          </p:cNvPr>
          <p:cNvSpPr>
            <a:spLocks/>
          </p:cNvSpPr>
          <p:nvPr/>
        </p:nvSpPr>
        <p:spPr bwMode="auto">
          <a:xfrm>
            <a:off x="3630073" y="2536035"/>
            <a:ext cx="2395381" cy="2559678"/>
          </a:xfrm>
          <a:custGeom>
            <a:avLst/>
            <a:gdLst>
              <a:gd name="T0" fmla="*/ 647 w 1128"/>
              <a:gd name="T1" fmla="*/ 98 h 775"/>
              <a:gd name="T2" fmla="*/ 534 w 1128"/>
              <a:gd name="T3" fmla="*/ 33 h 775"/>
              <a:gd name="T4" fmla="*/ 537 w 1128"/>
              <a:gd name="T5" fmla="*/ 35 h 775"/>
              <a:gd name="T6" fmla="*/ 231 w 1128"/>
              <a:gd name="T7" fmla="*/ 63 h 775"/>
              <a:gd name="T8" fmla="*/ 100 w 1128"/>
              <a:gd name="T9" fmla="*/ 559 h 775"/>
              <a:gd name="T10" fmla="*/ 535 w 1128"/>
              <a:gd name="T11" fmla="*/ 718 h 775"/>
              <a:gd name="T12" fmla="*/ 649 w 1128"/>
              <a:gd name="T13" fmla="*/ 652 h 775"/>
              <a:gd name="T14" fmla="*/ 1128 w 1128"/>
              <a:gd name="T15" fmla="*/ 377 h 775"/>
              <a:gd name="T16" fmla="*/ 647 w 1128"/>
              <a:gd name="T17" fmla="*/ 98 h 775"/>
              <a:gd name="connsiteX0" fmla="*/ 4849 w 9113"/>
              <a:gd name="connsiteY0" fmla="*/ 1322 h 9589"/>
              <a:gd name="connsiteX1" fmla="*/ 3847 w 9113"/>
              <a:gd name="connsiteY1" fmla="*/ 483 h 9589"/>
              <a:gd name="connsiteX2" fmla="*/ 3874 w 9113"/>
              <a:gd name="connsiteY2" fmla="*/ 509 h 9589"/>
              <a:gd name="connsiteX3" fmla="*/ 0 w 9113"/>
              <a:gd name="connsiteY3" fmla="*/ 7270 h 9589"/>
              <a:gd name="connsiteX4" fmla="*/ 3856 w 9113"/>
              <a:gd name="connsiteY4" fmla="*/ 9322 h 9589"/>
              <a:gd name="connsiteX5" fmla="*/ 4867 w 9113"/>
              <a:gd name="connsiteY5" fmla="*/ 8470 h 9589"/>
              <a:gd name="connsiteX6" fmla="*/ 9113 w 9113"/>
              <a:gd name="connsiteY6" fmla="*/ 4922 h 9589"/>
              <a:gd name="connsiteX7" fmla="*/ 4849 w 9113"/>
              <a:gd name="connsiteY7" fmla="*/ 1322 h 9589"/>
              <a:gd name="connsiteX0" fmla="*/ 1166 w 5845"/>
              <a:gd name="connsiteY0" fmla="*/ 1537 h 9880"/>
              <a:gd name="connsiteX1" fmla="*/ 66 w 5845"/>
              <a:gd name="connsiteY1" fmla="*/ 662 h 9880"/>
              <a:gd name="connsiteX2" fmla="*/ 96 w 5845"/>
              <a:gd name="connsiteY2" fmla="*/ 689 h 9880"/>
              <a:gd name="connsiteX3" fmla="*/ 76 w 5845"/>
              <a:gd name="connsiteY3" fmla="*/ 9880 h 9880"/>
              <a:gd name="connsiteX4" fmla="*/ 1186 w 5845"/>
              <a:gd name="connsiteY4" fmla="*/ 8991 h 9880"/>
              <a:gd name="connsiteX5" fmla="*/ 5845 w 5845"/>
              <a:gd name="connsiteY5" fmla="*/ 5291 h 9880"/>
              <a:gd name="connsiteX6" fmla="*/ 1166 w 5845"/>
              <a:gd name="connsiteY6" fmla="*/ 1537 h 9880"/>
              <a:gd name="connsiteX0" fmla="*/ 1937 w 9942"/>
              <a:gd name="connsiteY0" fmla="*/ 914 h 9358"/>
              <a:gd name="connsiteX1" fmla="*/ 55 w 9942"/>
              <a:gd name="connsiteY1" fmla="*/ 28 h 9358"/>
              <a:gd name="connsiteX2" fmla="*/ 106 w 9942"/>
              <a:gd name="connsiteY2" fmla="*/ 55 h 9358"/>
              <a:gd name="connsiteX3" fmla="*/ 72 w 9942"/>
              <a:gd name="connsiteY3" fmla="*/ 9358 h 9358"/>
              <a:gd name="connsiteX4" fmla="*/ 1971 w 9942"/>
              <a:gd name="connsiteY4" fmla="*/ 8458 h 9358"/>
              <a:gd name="connsiteX5" fmla="*/ 9942 w 9942"/>
              <a:gd name="connsiteY5" fmla="*/ 4713 h 9358"/>
              <a:gd name="connsiteX6" fmla="*/ 1937 w 9942"/>
              <a:gd name="connsiteY6" fmla="*/ 914 h 9358"/>
              <a:gd name="connsiteX0" fmla="*/ 1991 w 10043"/>
              <a:gd name="connsiteY0" fmla="*/ 978 h 10001"/>
              <a:gd name="connsiteX1" fmla="*/ 98 w 10043"/>
              <a:gd name="connsiteY1" fmla="*/ 31 h 10001"/>
              <a:gd name="connsiteX2" fmla="*/ 150 w 10043"/>
              <a:gd name="connsiteY2" fmla="*/ 60 h 10001"/>
              <a:gd name="connsiteX3" fmla="*/ 115 w 10043"/>
              <a:gd name="connsiteY3" fmla="*/ 10001 h 10001"/>
              <a:gd name="connsiteX4" fmla="*/ 2025 w 10043"/>
              <a:gd name="connsiteY4" fmla="*/ 9039 h 10001"/>
              <a:gd name="connsiteX5" fmla="*/ 10043 w 10043"/>
              <a:gd name="connsiteY5" fmla="*/ 5037 h 10001"/>
              <a:gd name="connsiteX6" fmla="*/ 1991 w 10043"/>
              <a:gd name="connsiteY6" fmla="*/ 978 h 10001"/>
              <a:gd name="connsiteX0" fmla="*/ 1997 w 10049"/>
              <a:gd name="connsiteY0" fmla="*/ 978 h 10001"/>
              <a:gd name="connsiteX1" fmla="*/ 104 w 10049"/>
              <a:gd name="connsiteY1" fmla="*/ 31 h 10001"/>
              <a:gd name="connsiteX2" fmla="*/ 156 w 10049"/>
              <a:gd name="connsiteY2" fmla="*/ 60 h 10001"/>
              <a:gd name="connsiteX3" fmla="*/ 121 w 10049"/>
              <a:gd name="connsiteY3" fmla="*/ 10001 h 10001"/>
              <a:gd name="connsiteX4" fmla="*/ 2031 w 10049"/>
              <a:gd name="connsiteY4" fmla="*/ 9039 h 10001"/>
              <a:gd name="connsiteX5" fmla="*/ 10049 w 10049"/>
              <a:gd name="connsiteY5" fmla="*/ 5037 h 10001"/>
              <a:gd name="connsiteX6" fmla="*/ 1997 w 10049"/>
              <a:gd name="connsiteY6" fmla="*/ 978 h 10001"/>
              <a:gd name="connsiteX0" fmla="*/ 2009 w 10061"/>
              <a:gd name="connsiteY0" fmla="*/ 978 h 10001"/>
              <a:gd name="connsiteX1" fmla="*/ 116 w 10061"/>
              <a:gd name="connsiteY1" fmla="*/ 31 h 10001"/>
              <a:gd name="connsiteX2" fmla="*/ 168 w 10061"/>
              <a:gd name="connsiteY2" fmla="*/ 60 h 10001"/>
              <a:gd name="connsiteX3" fmla="*/ 133 w 10061"/>
              <a:gd name="connsiteY3" fmla="*/ 10001 h 10001"/>
              <a:gd name="connsiteX4" fmla="*/ 2043 w 10061"/>
              <a:gd name="connsiteY4" fmla="*/ 9039 h 10001"/>
              <a:gd name="connsiteX5" fmla="*/ 10061 w 10061"/>
              <a:gd name="connsiteY5" fmla="*/ 5037 h 10001"/>
              <a:gd name="connsiteX6" fmla="*/ 2009 w 10061"/>
              <a:gd name="connsiteY6" fmla="*/ 978 h 10001"/>
              <a:gd name="connsiteX0" fmla="*/ 2027 w 10079"/>
              <a:gd name="connsiteY0" fmla="*/ 978 h 10001"/>
              <a:gd name="connsiteX1" fmla="*/ 134 w 10079"/>
              <a:gd name="connsiteY1" fmla="*/ 31 h 10001"/>
              <a:gd name="connsiteX2" fmla="*/ 186 w 10079"/>
              <a:gd name="connsiteY2" fmla="*/ 60 h 10001"/>
              <a:gd name="connsiteX3" fmla="*/ 151 w 10079"/>
              <a:gd name="connsiteY3" fmla="*/ 10001 h 10001"/>
              <a:gd name="connsiteX4" fmla="*/ 2061 w 10079"/>
              <a:gd name="connsiteY4" fmla="*/ 9039 h 10001"/>
              <a:gd name="connsiteX5" fmla="*/ 10079 w 10079"/>
              <a:gd name="connsiteY5" fmla="*/ 5037 h 10001"/>
              <a:gd name="connsiteX6" fmla="*/ 2027 w 10079"/>
              <a:gd name="connsiteY6" fmla="*/ 978 h 10001"/>
              <a:gd name="connsiteX0" fmla="*/ 2027 w 9750"/>
              <a:gd name="connsiteY0" fmla="*/ 978 h 10001"/>
              <a:gd name="connsiteX1" fmla="*/ 134 w 9750"/>
              <a:gd name="connsiteY1" fmla="*/ 31 h 10001"/>
              <a:gd name="connsiteX2" fmla="*/ 186 w 9750"/>
              <a:gd name="connsiteY2" fmla="*/ 60 h 10001"/>
              <a:gd name="connsiteX3" fmla="*/ 151 w 9750"/>
              <a:gd name="connsiteY3" fmla="*/ 10001 h 10001"/>
              <a:gd name="connsiteX4" fmla="*/ 2061 w 9750"/>
              <a:gd name="connsiteY4" fmla="*/ 9039 h 10001"/>
              <a:gd name="connsiteX5" fmla="*/ 9750 w 9750"/>
              <a:gd name="connsiteY5" fmla="*/ 4975 h 10001"/>
              <a:gd name="connsiteX6" fmla="*/ 2027 w 9750"/>
              <a:gd name="connsiteY6" fmla="*/ 978 h 10001"/>
              <a:gd name="connsiteX0" fmla="*/ 2079 w 10000"/>
              <a:gd name="connsiteY0" fmla="*/ 978 h 10000"/>
              <a:gd name="connsiteX1" fmla="*/ 137 w 10000"/>
              <a:gd name="connsiteY1" fmla="*/ 31 h 10000"/>
              <a:gd name="connsiteX2" fmla="*/ 191 w 10000"/>
              <a:gd name="connsiteY2" fmla="*/ 60 h 10000"/>
              <a:gd name="connsiteX3" fmla="*/ 155 w 10000"/>
              <a:gd name="connsiteY3" fmla="*/ 10000 h 10000"/>
              <a:gd name="connsiteX4" fmla="*/ 2114 w 10000"/>
              <a:gd name="connsiteY4" fmla="*/ 9038 h 10000"/>
              <a:gd name="connsiteX5" fmla="*/ 10000 w 10000"/>
              <a:gd name="connsiteY5" fmla="*/ 5087 h 10000"/>
              <a:gd name="connsiteX6" fmla="*/ 2079 w 10000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" h="10000">
                <a:moveTo>
                  <a:pt x="2079" y="978"/>
                </a:moveTo>
                <a:lnTo>
                  <a:pt x="137" y="31"/>
                </a:lnTo>
                <a:cubicBezTo>
                  <a:pt x="155" y="31"/>
                  <a:pt x="214" y="-54"/>
                  <a:pt x="191" y="60"/>
                </a:cubicBezTo>
                <a:cubicBezTo>
                  <a:pt x="93" y="526"/>
                  <a:pt x="-165" y="8503"/>
                  <a:pt x="155" y="10000"/>
                </a:cubicBezTo>
                <a:lnTo>
                  <a:pt x="2114" y="9038"/>
                </a:lnTo>
                <a:lnTo>
                  <a:pt x="10189" y="5087"/>
                </a:lnTo>
                <a:lnTo>
                  <a:pt x="2079" y="97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9AA798C0-2E8A-4094-BE04-32923C6A64A3}"/>
              </a:ext>
            </a:extLst>
          </p:cNvPr>
          <p:cNvSpPr>
            <a:spLocks/>
          </p:cNvSpPr>
          <p:nvPr/>
        </p:nvSpPr>
        <p:spPr bwMode="auto">
          <a:xfrm>
            <a:off x="3664940" y="3851157"/>
            <a:ext cx="2378818" cy="2579738"/>
          </a:xfrm>
          <a:custGeom>
            <a:avLst/>
            <a:gdLst>
              <a:gd name="T0" fmla="*/ 240 w 719"/>
              <a:gd name="T1" fmla="*/ 275 h 981"/>
              <a:gd name="T2" fmla="*/ 126 w 719"/>
              <a:gd name="T3" fmla="*/ 341 h 981"/>
              <a:gd name="T4" fmla="*/ 130 w 719"/>
              <a:gd name="T5" fmla="*/ 340 h 981"/>
              <a:gd name="T6" fmla="*/ 0 w 719"/>
              <a:gd name="T7" fmla="*/ 619 h 981"/>
              <a:gd name="T8" fmla="*/ 364 w 719"/>
              <a:gd name="T9" fmla="*/ 980 h 981"/>
              <a:gd name="T10" fmla="*/ 719 w 719"/>
              <a:gd name="T11" fmla="*/ 690 h 981"/>
              <a:gd name="T12" fmla="*/ 719 w 719"/>
              <a:gd name="T13" fmla="*/ 545 h 981"/>
              <a:gd name="T14" fmla="*/ 719 w 719"/>
              <a:gd name="T15" fmla="*/ 0 h 981"/>
              <a:gd name="T16" fmla="*/ 240 w 719"/>
              <a:gd name="T17" fmla="*/ 275 h 981"/>
              <a:gd name="connsiteX0" fmla="*/ 1586 w 8248"/>
              <a:gd name="connsiteY0" fmla="*/ 2803 h 10102"/>
              <a:gd name="connsiteX1" fmla="*/ 0 w 8248"/>
              <a:gd name="connsiteY1" fmla="*/ 3476 h 10102"/>
              <a:gd name="connsiteX2" fmla="*/ 56 w 8248"/>
              <a:gd name="connsiteY2" fmla="*/ 3466 h 10102"/>
              <a:gd name="connsiteX3" fmla="*/ 3311 w 8248"/>
              <a:gd name="connsiteY3" fmla="*/ 9990 h 10102"/>
              <a:gd name="connsiteX4" fmla="*/ 8248 w 8248"/>
              <a:gd name="connsiteY4" fmla="*/ 7034 h 10102"/>
              <a:gd name="connsiteX5" fmla="*/ 8248 w 8248"/>
              <a:gd name="connsiteY5" fmla="*/ 5556 h 10102"/>
              <a:gd name="connsiteX6" fmla="*/ 8248 w 8248"/>
              <a:gd name="connsiteY6" fmla="*/ 0 h 10102"/>
              <a:gd name="connsiteX7" fmla="*/ 1586 w 8248"/>
              <a:gd name="connsiteY7" fmla="*/ 2803 h 10102"/>
              <a:gd name="connsiteX0" fmla="*/ 1923 w 10000"/>
              <a:gd name="connsiteY0" fmla="*/ 2775 h 6963"/>
              <a:gd name="connsiteX1" fmla="*/ 0 w 10000"/>
              <a:gd name="connsiteY1" fmla="*/ 3441 h 6963"/>
              <a:gd name="connsiteX2" fmla="*/ 68 w 10000"/>
              <a:gd name="connsiteY2" fmla="*/ 3431 h 6963"/>
              <a:gd name="connsiteX3" fmla="*/ 10000 w 10000"/>
              <a:gd name="connsiteY3" fmla="*/ 6963 h 6963"/>
              <a:gd name="connsiteX4" fmla="*/ 10000 w 10000"/>
              <a:gd name="connsiteY4" fmla="*/ 5500 h 6963"/>
              <a:gd name="connsiteX5" fmla="*/ 10000 w 10000"/>
              <a:gd name="connsiteY5" fmla="*/ 0 h 6963"/>
              <a:gd name="connsiteX6" fmla="*/ 1923 w 10000"/>
              <a:gd name="connsiteY6" fmla="*/ 2775 h 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6963">
                <a:moveTo>
                  <a:pt x="1923" y="2775"/>
                </a:moveTo>
                <a:lnTo>
                  <a:pt x="0" y="3441"/>
                </a:lnTo>
                <a:cubicBezTo>
                  <a:pt x="17" y="3431"/>
                  <a:pt x="51" y="3431"/>
                  <a:pt x="68" y="3431"/>
                </a:cubicBezTo>
                <a:cubicBezTo>
                  <a:pt x="1735" y="4018"/>
                  <a:pt x="8345" y="6618"/>
                  <a:pt x="10000" y="6963"/>
                </a:cubicBezTo>
                <a:lnTo>
                  <a:pt x="10000" y="5500"/>
                </a:lnTo>
                <a:lnTo>
                  <a:pt x="10000" y="0"/>
                </a:lnTo>
                <a:lnTo>
                  <a:pt x="1923" y="277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19CA4E2B-6D4A-4F49-A6AB-263BB0100911}"/>
              </a:ext>
            </a:extLst>
          </p:cNvPr>
          <p:cNvSpPr>
            <a:spLocks/>
          </p:cNvSpPr>
          <p:nvPr/>
        </p:nvSpPr>
        <p:spPr bwMode="auto">
          <a:xfrm>
            <a:off x="6072393" y="3844806"/>
            <a:ext cx="2353028" cy="2586088"/>
          </a:xfrm>
          <a:custGeom>
            <a:avLst/>
            <a:gdLst>
              <a:gd name="T0" fmla="*/ 587 w 759"/>
              <a:gd name="T1" fmla="*/ 340 h 1033"/>
              <a:gd name="T2" fmla="*/ 482 w 759"/>
              <a:gd name="T3" fmla="*/ 279 h 1033"/>
              <a:gd name="T4" fmla="*/ 0 w 759"/>
              <a:gd name="T5" fmla="*/ 0 h 1033"/>
              <a:gd name="T6" fmla="*/ 0 w 759"/>
              <a:gd name="T7" fmla="*/ 545 h 1033"/>
              <a:gd name="T8" fmla="*/ 0 w 759"/>
              <a:gd name="T9" fmla="*/ 690 h 1033"/>
              <a:gd name="T10" fmla="*/ 0 w 759"/>
              <a:gd name="T11" fmla="*/ 689 h 1033"/>
              <a:gd name="T12" fmla="*/ 173 w 759"/>
              <a:gd name="T13" fmla="*/ 932 h 1033"/>
              <a:gd name="T14" fmla="*/ 669 w 759"/>
              <a:gd name="T15" fmla="*/ 801 h 1033"/>
              <a:gd name="T16" fmla="*/ 587 w 759"/>
              <a:gd name="T17" fmla="*/ 340 h 1033"/>
              <a:gd name="connsiteX0" fmla="*/ 7734 w 9459"/>
              <a:gd name="connsiteY0" fmla="*/ 3291 h 7881"/>
              <a:gd name="connsiteX1" fmla="*/ 6350 w 9459"/>
              <a:gd name="connsiteY1" fmla="*/ 2701 h 7881"/>
              <a:gd name="connsiteX2" fmla="*/ 0 w 9459"/>
              <a:gd name="connsiteY2" fmla="*/ 0 h 7881"/>
              <a:gd name="connsiteX3" fmla="*/ 0 w 9459"/>
              <a:gd name="connsiteY3" fmla="*/ 5276 h 7881"/>
              <a:gd name="connsiteX4" fmla="*/ 0 w 9459"/>
              <a:gd name="connsiteY4" fmla="*/ 6680 h 7881"/>
              <a:gd name="connsiteX5" fmla="*/ 0 w 9459"/>
              <a:gd name="connsiteY5" fmla="*/ 6670 h 7881"/>
              <a:gd name="connsiteX6" fmla="*/ 8814 w 9459"/>
              <a:gd name="connsiteY6" fmla="*/ 7754 h 7881"/>
              <a:gd name="connsiteX7" fmla="*/ 7734 w 9459"/>
              <a:gd name="connsiteY7" fmla="*/ 3291 h 7881"/>
              <a:gd name="connsiteX0" fmla="*/ 8176 w 8176"/>
              <a:gd name="connsiteY0" fmla="*/ 4176 h 8476"/>
              <a:gd name="connsiteX1" fmla="*/ 6713 w 8176"/>
              <a:gd name="connsiteY1" fmla="*/ 3427 h 8476"/>
              <a:gd name="connsiteX2" fmla="*/ 0 w 8176"/>
              <a:gd name="connsiteY2" fmla="*/ 0 h 8476"/>
              <a:gd name="connsiteX3" fmla="*/ 0 w 8176"/>
              <a:gd name="connsiteY3" fmla="*/ 6695 h 8476"/>
              <a:gd name="connsiteX4" fmla="*/ 0 w 8176"/>
              <a:gd name="connsiteY4" fmla="*/ 8476 h 8476"/>
              <a:gd name="connsiteX5" fmla="*/ 0 w 8176"/>
              <a:gd name="connsiteY5" fmla="*/ 8463 h 8476"/>
              <a:gd name="connsiteX6" fmla="*/ 8176 w 8176"/>
              <a:gd name="connsiteY6" fmla="*/ 4176 h 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" h="8476">
                <a:moveTo>
                  <a:pt x="8176" y="4176"/>
                </a:moveTo>
                <a:lnTo>
                  <a:pt x="6713" y="3427"/>
                </a:lnTo>
                <a:lnTo>
                  <a:pt x="0" y="0"/>
                </a:lnTo>
                <a:lnTo>
                  <a:pt x="0" y="6695"/>
                </a:lnTo>
                <a:lnTo>
                  <a:pt x="0" y="8476"/>
                </a:lnTo>
                <a:lnTo>
                  <a:pt x="0" y="8463"/>
                </a:lnTo>
                <a:cubicBezTo>
                  <a:pt x="1363" y="7746"/>
                  <a:pt x="7057" y="5015"/>
                  <a:pt x="8176" y="4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F623AAB3-EC1B-446A-9FE4-0161C7A17F3B}"/>
              </a:ext>
            </a:extLst>
          </p:cNvPr>
          <p:cNvSpPr>
            <a:spLocks/>
          </p:cNvSpPr>
          <p:nvPr/>
        </p:nvSpPr>
        <p:spPr bwMode="auto">
          <a:xfrm>
            <a:off x="6142001" y="2563596"/>
            <a:ext cx="2301057" cy="2532116"/>
          </a:xfrm>
          <a:custGeom>
            <a:avLst/>
            <a:gdLst>
              <a:gd name="T0" fmla="*/ 1030 w 1130"/>
              <a:gd name="T1" fmla="*/ 220 h 778"/>
              <a:gd name="T2" fmla="*/ 589 w 1130"/>
              <a:gd name="T3" fmla="*/ 62 h 778"/>
              <a:gd name="T4" fmla="*/ 591 w 1130"/>
              <a:gd name="T5" fmla="*/ 60 h 778"/>
              <a:gd name="T6" fmla="*/ 485 w 1130"/>
              <a:gd name="T7" fmla="*/ 121 h 778"/>
              <a:gd name="T8" fmla="*/ 0 w 1130"/>
              <a:gd name="T9" fmla="*/ 401 h 778"/>
              <a:gd name="T10" fmla="*/ 482 w 1130"/>
              <a:gd name="T11" fmla="*/ 680 h 778"/>
              <a:gd name="T12" fmla="*/ 587 w 1130"/>
              <a:gd name="T13" fmla="*/ 741 h 778"/>
              <a:gd name="T14" fmla="*/ 586 w 1130"/>
              <a:gd name="T15" fmla="*/ 740 h 778"/>
              <a:gd name="T16" fmla="*/ 897 w 1130"/>
              <a:gd name="T17" fmla="*/ 716 h 778"/>
              <a:gd name="T18" fmla="*/ 1030 w 1130"/>
              <a:gd name="T19" fmla="*/ 220 h 778"/>
              <a:gd name="connsiteX0" fmla="*/ 9115 w 9115"/>
              <a:gd name="connsiteY0" fmla="*/ 2332 h 9028"/>
              <a:gd name="connsiteX1" fmla="*/ 5212 w 9115"/>
              <a:gd name="connsiteY1" fmla="*/ 301 h 9028"/>
              <a:gd name="connsiteX2" fmla="*/ 5230 w 9115"/>
              <a:gd name="connsiteY2" fmla="*/ 275 h 9028"/>
              <a:gd name="connsiteX3" fmla="*/ 4292 w 9115"/>
              <a:gd name="connsiteY3" fmla="*/ 1059 h 9028"/>
              <a:gd name="connsiteX4" fmla="*/ 0 w 9115"/>
              <a:gd name="connsiteY4" fmla="*/ 4658 h 9028"/>
              <a:gd name="connsiteX5" fmla="*/ 4265 w 9115"/>
              <a:gd name="connsiteY5" fmla="*/ 8244 h 9028"/>
              <a:gd name="connsiteX6" fmla="*/ 5195 w 9115"/>
              <a:gd name="connsiteY6" fmla="*/ 9028 h 9028"/>
              <a:gd name="connsiteX7" fmla="*/ 5186 w 9115"/>
              <a:gd name="connsiteY7" fmla="*/ 9016 h 9028"/>
              <a:gd name="connsiteX8" fmla="*/ 9115 w 9115"/>
              <a:gd name="connsiteY8" fmla="*/ 2332 h 9028"/>
              <a:gd name="connsiteX0" fmla="*/ 5690 w 5738"/>
              <a:gd name="connsiteY0" fmla="*/ 9682 h 9695"/>
              <a:gd name="connsiteX1" fmla="*/ 5718 w 5738"/>
              <a:gd name="connsiteY1" fmla="*/ 28 h 9695"/>
              <a:gd name="connsiteX2" fmla="*/ 5738 w 5738"/>
              <a:gd name="connsiteY2" fmla="*/ 0 h 9695"/>
              <a:gd name="connsiteX3" fmla="*/ 4709 w 5738"/>
              <a:gd name="connsiteY3" fmla="*/ 868 h 9695"/>
              <a:gd name="connsiteX4" fmla="*/ 0 w 5738"/>
              <a:gd name="connsiteY4" fmla="*/ 4855 h 9695"/>
              <a:gd name="connsiteX5" fmla="*/ 4679 w 5738"/>
              <a:gd name="connsiteY5" fmla="*/ 8827 h 9695"/>
              <a:gd name="connsiteX6" fmla="*/ 5699 w 5738"/>
              <a:gd name="connsiteY6" fmla="*/ 9695 h 9695"/>
              <a:gd name="connsiteX7" fmla="*/ 5690 w 5738"/>
              <a:gd name="connsiteY7" fmla="*/ 9682 h 9695"/>
              <a:gd name="connsiteX0" fmla="*/ 9711 w 9795"/>
              <a:gd name="connsiteY0" fmla="*/ 9987 h 10000"/>
              <a:gd name="connsiteX1" fmla="*/ 9760 w 9795"/>
              <a:gd name="connsiteY1" fmla="*/ 29 h 10000"/>
              <a:gd name="connsiteX2" fmla="*/ 9795 w 9795"/>
              <a:gd name="connsiteY2" fmla="*/ 0 h 10000"/>
              <a:gd name="connsiteX3" fmla="*/ 8002 w 9795"/>
              <a:gd name="connsiteY3" fmla="*/ 895 h 10000"/>
              <a:gd name="connsiteX4" fmla="*/ 0 w 9795"/>
              <a:gd name="connsiteY4" fmla="*/ 5000 h 10000"/>
              <a:gd name="connsiteX5" fmla="*/ 7949 w 9795"/>
              <a:gd name="connsiteY5" fmla="*/ 9105 h 10000"/>
              <a:gd name="connsiteX6" fmla="*/ 9727 w 9795"/>
              <a:gd name="connsiteY6" fmla="*/ 10000 h 10000"/>
              <a:gd name="connsiteX7" fmla="*/ 9711 w 9795"/>
              <a:gd name="connsiteY7" fmla="*/ 9987 h 10000"/>
              <a:gd name="connsiteX0" fmla="*/ 9823 w 9909"/>
              <a:gd name="connsiteY0" fmla="*/ 9987 h 10000"/>
              <a:gd name="connsiteX1" fmla="*/ 9873 w 9909"/>
              <a:gd name="connsiteY1" fmla="*/ 29 h 10000"/>
              <a:gd name="connsiteX2" fmla="*/ 9909 w 9909"/>
              <a:gd name="connsiteY2" fmla="*/ 0 h 10000"/>
              <a:gd name="connsiteX3" fmla="*/ 8078 w 9909"/>
              <a:gd name="connsiteY3" fmla="*/ 895 h 10000"/>
              <a:gd name="connsiteX4" fmla="*/ 0 w 9909"/>
              <a:gd name="connsiteY4" fmla="*/ 5050 h 10000"/>
              <a:gd name="connsiteX5" fmla="*/ 8024 w 9909"/>
              <a:gd name="connsiteY5" fmla="*/ 9105 h 10000"/>
              <a:gd name="connsiteX6" fmla="*/ 9840 w 9909"/>
              <a:gd name="connsiteY6" fmla="*/ 10000 h 10000"/>
              <a:gd name="connsiteX7" fmla="*/ 9823 w 9909"/>
              <a:gd name="connsiteY7" fmla="*/ 99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" h="10000">
                <a:moveTo>
                  <a:pt x="9823" y="9987"/>
                </a:moveTo>
                <a:cubicBezTo>
                  <a:pt x="9829" y="8325"/>
                  <a:pt x="9859" y="1694"/>
                  <a:pt x="9873" y="29"/>
                </a:cubicBezTo>
                <a:cubicBezTo>
                  <a:pt x="9873" y="14"/>
                  <a:pt x="9892" y="0"/>
                  <a:pt x="9909" y="0"/>
                </a:cubicBezTo>
                <a:cubicBezTo>
                  <a:pt x="9298" y="298"/>
                  <a:pt x="9729" y="53"/>
                  <a:pt x="8078" y="895"/>
                </a:cubicBezTo>
                <a:lnTo>
                  <a:pt x="0" y="5050"/>
                </a:lnTo>
                <a:lnTo>
                  <a:pt x="8024" y="9105"/>
                </a:lnTo>
                <a:cubicBezTo>
                  <a:pt x="9664" y="9930"/>
                  <a:pt x="9234" y="9702"/>
                  <a:pt x="9840" y="10000"/>
                </a:cubicBezTo>
                <a:cubicBezTo>
                  <a:pt x="9834" y="9996"/>
                  <a:pt x="9829" y="9991"/>
                  <a:pt x="9823" y="99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092CE7-2AE1-403D-9805-595BA3C72B2C}"/>
              </a:ext>
            </a:extLst>
          </p:cNvPr>
          <p:cNvGrpSpPr/>
          <p:nvPr/>
        </p:nvGrpSpPr>
        <p:grpSpPr>
          <a:xfrm>
            <a:off x="5466130" y="3253202"/>
            <a:ext cx="1192402" cy="1192949"/>
            <a:chOff x="5085900" y="2736410"/>
            <a:chExt cx="1953921" cy="1954816"/>
          </a:xfrm>
        </p:grpSpPr>
        <p:sp>
          <p:nvSpPr>
            <p:cNvPr id="55" name="Oval 141">
              <a:extLst>
                <a:ext uri="{FF2B5EF4-FFF2-40B4-BE49-F238E27FC236}">
                  <a16:creationId xmlns:a16="http://schemas.microsoft.com/office/drawing/2014/main" id="{4B9B43A0-45FF-422D-A030-6E7381D3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00" y="2736410"/>
              <a:ext cx="1953921" cy="1954816"/>
            </a:xfrm>
            <a:prstGeom prst="ellipse">
              <a:avLst/>
            </a:prstGeom>
            <a:noFill/>
            <a:ln w="2095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146">
              <a:extLst>
                <a:ext uri="{FF2B5EF4-FFF2-40B4-BE49-F238E27FC236}">
                  <a16:creationId xmlns:a16="http://schemas.microsoft.com/office/drawing/2014/main" id="{88FB404F-8BA2-48D0-93CC-C3B353A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792" y="2965512"/>
              <a:ext cx="1522138" cy="1522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830436-C023-4375-B56E-0E332A1F52C8}"/>
              </a:ext>
            </a:extLst>
          </p:cNvPr>
          <p:cNvSpPr txBox="1"/>
          <p:nvPr/>
        </p:nvSpPr>
        <p:spPr>
          <a:xfrm>
            <a:off x="-350229" y="5037775"/>
            <a:ext cx="4743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Автоматическая интеграция интерфейсов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с CMS для сохранения введенных пользователем данных.</a:t>
            </a:r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8F63C3A3-D4DD-487B-B176-91AEA3A63D11}"/>
              </a:ext>
            </a:extLst>
          </p:cNvPr>
          <p:cNvSpPr/>
          <p:nvPr/>
        </p:nvSpPr>
        <p:spPr>
          <a:xfrm>
            <a:off x="9034813" y="2795199"/>
            <a:ext cx="3899304" cy="17235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Платформенный плагин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расширяющий настройки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компонентов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Позволяющий настраивать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логику, интеграции,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делать предпросмотр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макетов и экспортировать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код существующих проектов.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561B9A-57A0-44D7-AB78-95528FD2673C}"/>
              </a:ext>
            </a:extLst>
          </p:cNvPr>
          <p:cNvSpPr txBox="1"/>
          <p:nvPr/>
        </p:nvSpPr>
        <p:spPr>
          <a:xfrm>
            <a:off x="7009582" y="3373313"/>
            <a:ext cx="14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FIGMA PLUGIN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0CBD52-9C5E-4231-B3F4-B7FE68010C4C}"/>
              </a:ext>
            </a:extLst>
          </p:cNvPr>
          <p:cNvSpPr txBox="1"/>
          <p:nvPr/>
        </p:nvSpPr>
        <p:spPr>
          <a:xfrm>
            <a:off x="6386959" y="4746425"/>
            <a:ext cx="20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CODE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EXPORT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9D7055-48C8-4E7E-819F-73F71E2F7853}"/>
              </a:ext>
            </a:extLst>
          </p:cNvPr>
          <p:cNvSpPr txBox="1"/>
          <p:nvPr/>
        </p:nvSpPr>
        <p:spPr>
          <a:xfrm>
            <a:off x="4555497" y="4645513"/>
            <a:ext cx="205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HEADLESS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CMS DATA STORAGE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D6011DF-0CA6-4DA2-AB28-10B8FABE4986}"/>
              </a:ext>
            </a:extLst>
          </p:cNvPr>
          <p:cNvSpPr txBox="1"/>
          <p:nvPr/>
        </p:nvSpPr>
        <p:spPr>
          <a:xfrm>
            <a:off x="3733492" y="3368510"/>
            <a:ext cx="195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API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GENERAT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OR</a:t>
            </a:r>
            <a:endParaRPr lang="ru-RU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7C1681-98A4-422B-8282-DDF3BF869064}"/>
              </a:ext>
            </a:extLst>
          </p:cNvPr>
          <p:cNvSpPr txBox="1"/>
          <p:nvPr/>
        </p:nvSpPr>
        <p:spPr>
          <a:xfrm>
            <a:off x="4746001" y="2292921"/>
            <a:ext cx="101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CI / CD</a:t>
            </a:r>
            <a:endParaRPr lang="ru-RU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B98B18-7B08-4F34-AA04-A740B80FF936}"/>
              </a:ext>
            </a:extLst>
          </p:cNvPr>
          <p:cNvSpPr txBox="1"/>
          <p:nvPr/>
        </p:nvSpPr>
        <p:spPr>
          <a:xfrm>
            <a:off x="6350037" y="2277200"/>
            <a:ext cx="145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ASSETS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F0B653D-779D-4CF9-8F84-1E207F3B2934}"/>
              </a:ext>
            </a:extLst>
          </p:cNvPr>
          <p:cNvSpPr txBox="1"/>
          <p:nvPr/>
        </p:nvSpPr>
        <p:spPr>
          <a:xfrm>
            <a:off x="8448571" y="1111069"/>
            <a:ext cx="3509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Библиотека готовых компонентов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из которых можно строить UI.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Полное соответствие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Корпоративному Brand Book.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9B2F2D-2590-4E72-80D2-BAB929FB4E19}"/>
              </a:ext>
            </a:extLst>
          </p:cNvPr>
          <p:cNvSpPr txBox="1"/>
          <p:nvPr/>
        </p:nvSpPr>
        <p:spPr>
          <a:xfrm>
            <a:off x="-326616" y="3133754"/>
            <a:ext cx="317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Автогенерация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RestAPI для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пользовательских данных.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B90FDB-16F6-4CD2-A9B7-5AC2B55F9553}"/>
              </a:ext>
            </a:extLst>
          </p:cNvPr>
          <p:cNvSpPr txBox="1"/>
          <p:nvPr/>
        </p:nvSpPr>
        <p:spPr>
          <a:xfrm>
            <a:off x="8527750" y="5121634"/>
            <a:ext cx="366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 экспорта отрисованного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интерфейса в исполняемый код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на базе Корпоративного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UI Framework-а.</a:t>
            </a:r>
            <a:endParaRPr lang="ru-RU" sz="14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73" name="Rectangle 184">
            <a:extLst>
              <a:ext uri="{FF2B5EF4-FFF2-40B4-BE49-F238E27FC236}">
                <a16:creationId xmlns:a16="http://schemas.microsoft.com/office/drawing/2014/main" id="{F8462FB2-02F9-48FC-B1D9-0E7BEF2C1554}"/>
              </a:ext>
            </a:extLst>
          </p:cNvPr>
          <p:cNvSpPr/>
          <p:nvPr/>
        </p:nvSpPr>
        <p:spPr>
          <a:xfrm>
            <a:off x="124082" y="1263872"/>
            <a:ext cx="3952241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Запуск CI/CD процессов из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 Plugin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Автоматическое создание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Gitlab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Модели данных для Headless CMS,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Код пользовательского интерфейса.</a:t>
            </a:r>
            <a:endParaRPr lang="en-IN" sz="1400" b="1">
              <a:solidFill>
                <a:schemeClr val="bg2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C762716-FE7E-4CFC-BF64-ABF29995E6B3}"/>
              </a:ext>
            </a:extLst>
          </p:cNvPr>
          <p:cNvSpPr txBox="1">
            <a:spLocks/>
          </p:cNvSpPr>
          <p:nvPr/>
        </p:nvSpPr>
        <p:spPr>
          <a:xfrm>
            <a:off x="194435" y="223824"/>
            <a:ext cx="8554710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КОМПОНЕНТЫ </a:t>
            </a:r>
            <a:r>
              <a:rPr lang="en-US" sz="3000"/>
              <a:t>LOW-CODE </a:t>
            </a:r>
            <a:r>
              <a:rPr lang="ru-RU" sz="3000"/>
              <a:t>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45745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</a:t>
            </a:r>
            <a:r>
              <a:rPr lang="en-US"/>
              <a:t>LOW-CODE </a:t>
            </a:r>
            <a:r>
              <a:rPr lang="ru-RU"/>
              <a:t>ПЛАТФОРМЫ</a:t>
            </a:r>
          </a:p>
        </p:txBody>
      </p:sp>
      <p:grpSp>
        <p:nvGrpSpPr>
          <p:cNvPr id="39" name="Group 51">
            <a:extLst>
              <a:ext uri="{FF2B5EF4-FFF2-40B4-BE49-F238E27FC236}">
                <a16:creationId xmlns:a16="http://schemas.microsoft.com/office/drawing/2014/main" id="{998A8842-B1B9-4B83-81E4-BEAA2C37BFE5}"/>
              </a:ext>
            </a:extLst>
          </p:cNvPr>
          <p:cNvGrpSpPr/>
          <p:nvPr/>
        </p:nvGrpSpPr>
        <p:grpSpPr>
          <a:xfrm>
            <a:off x="2625877" y="884851"/>
            <a:ext cx="6719100" cy="5977946"/>
            <a:chOff x="2719014" y="722291"/>
            <a:chExt cx="6719100" cy="5977946"/>
          </a:xfrm>
        </p:grpSpPr>
        <p:sp>
          <p:nvSpPr>
            <p:cNvPr id="40" name="Arc 47">
              <a:extLst>
                <a:ext uri="{FF2B5EF4-FFF2-40B4-BE49-F238E27FC236}">
                  <a16:creationId xmlns:a16="http://schemas.microsoft.com/office/drawing/2014/main" id="{80E34EE5-8F9F-403F-A787-44B074281B20}"/>
                </a:ext>
              </a:extLst>
            </p:cNvPr>
            <p:cNvSpPr/>
            <p:nvPr/>
          </p:nvSpPr>
          <p:spPr>
            <a:xfrm>
              <a:off x="2719014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c 48">
              <a:extLst>
                <a:ext uri="{FF2B5EF4-FFF2-40B4-BE49-F238E27FC236}">
                  <a16:creationId xmlns:a16="http://schemas.microsoft.com/office/drawing/2014/main" id="{EC900EF8-7945-4A11-A9D1-3D71A157EAC1}"/>
                </a:ext>
              </a:extLst>
            </p:cNvPr>
            <p:cNvSpPr/>
            <p:nvPr/>
          </p:nvSpPr>
          <p:spPr>
            <a:xfrm flipH="1">
              <a:off x="3460168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Shape1">
            <a:extLst>
              <a:ext uri="{FF2B5EF4-FFF2-40B4-BE49-F238E27FC236}">
                <a16:creationId xmlns:a16="http://schemas.microsoft.com/office/drawing/2014/main" id="{1EBA0130-9128-4D8F-B0F4-F041EF6D6679}"/>
              </a:ext>
            </a:extLst>
          </p:cNvPr>
          <p:cNvSpPr/>
          <p:nvPr/>
        </p:nvSpPr>
        <p:spPr>
          <a:xfrm>
            <a:off x="8210819" y="1480026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Shape1">
            <a:extLst>
              <a:ext uri="{FF2B5EF4-FFF2-40B4-BE49-F238E27FC236}">
                <a16:creationId xmlns:a16="http://schemas.microsoft.com/office/drawing/2014/main" id="{3F6B34E1-376B-44E9-9677-4C18AA7C3BE0}"/>
              </a:ext>
            </a:extLst>
          </p:cNvPr>
          <p:cNvSpPr/>
          <p:nvPr/>
        </p:nvSpPr>
        <p:spPr>
          <a:xfrm>
            <a:off x="8990700" y="349315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Shape1">
            <a:extLst>
              <a:ext uri="{FF2B5EF4-FFF2-40B4-BE49-F238E27FC236}">
                <a16:creationId xmlns:a16="http://schemas.microsoft.com/office/drawing/2014/main" id="{78D3704C-EC72-4337-9F53-24D6158EE2D1}"/>
              </a:ext>
            </a:extLst>
          </p:cNvPr>
          <p:cNvSpPr/>
          <p:nvPr/>
        </p:nvSpPr>
        <p:spPr>
          <a:xfrm>
            <a:off x="8124422" y="5534849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Shape1">
            <a:extLst>
              <a:ext uri="{FF2B5EF4-FFF2-40B4-BE49-F238E27FC236}">
                <a16:creationId xmlns:a16="http://schemas.microsoft.com/office/drawing/2014/main" id="{CD22F9E2-7DC6-446D-A271-9E136A651980}"/>
              </a:ext>
            </a:extLst>
          </p:cNvPr>
          <p:cNvSpPr/>
          <p:nvPr/>
        </p:nvSpPr>
        <p:spPr>
          <a:xfrm flipH="1">
            <a:off x="3082766" y="149946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D49C6D78-D881-4FE5-8A74-C7398F8F17E2}"/>
              </a:ext>
            </a:extLst>
          </p:cNvPr>
          <p:cNvSpPr/>
          <p:nvPr/>
        </p:nvSpPr>
        <p:spPr>
          <a:xfrm flipH="1">
            <a:off x="2286079" y="3509800"/>
            <a:ext cx="706259" cy="7077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Shape1">
            <a:extLst>
              <a:ext uri="{FF2B5EF4-FFF2-40B4-BE49-F238E27FC236}">
                <a16:creationId xmlns:a16="http://schemas.microsoft.com/office/drawing/2014/main" id="{7E209901-1709-4A25-8FC8-EDF6318B4FBD}"/>
              </a:ext>
            </a:extLst>
          </p:cNvPr>
          <p:cNvSpPr/>
          <p:nvPr/>
        </p:nvSpPr>
        <p:spPr>
          <a:xfrm flipH="1">
            <a:off x="3169163" y="555428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22C13D38-9A4F-488A-8F04-F6CD3AA0C331}"/>
              </a:ext>
            </a:extLst>
          </p:cNvPr>
          <p:cNvSpPr>
            <a:spLocks/>
          </p:cNvSpPr>
          <p:nvPr/>
        </p:nvSpPr>
        <p:spPr bwMode="auto">
          <a:xfrm>
            <a:off x="6058586" y="1242990"/>
            <a:ext cx="2354134" cy="2608165"/>
          </a:xfrm>
          <a:custGeom>
            <a:avLst/>
            <a:gdLst>
              <a:gd name="T0" fmla="*/ 360 w 722"/>
              <a:gd name="T1" fmla="*/ 0 h 983"/>
              <a:gd name="T2" fmla="*/ 0 w 722"/>
              <a:gd name="T3" fmla="*/ 311 h 983"/>
              <a:gd name="T4" fmla="*/ 0 w 722"/>
              <a:gd name="T5" fmla="*/ 305 h 983"/>
              <a:gd name="T6" fmla="*/ 0 w 722"/>
              <a:gd name="T7" fmla="*/ 421 h 983"/>
              <a:gd name="T8" fmla="*/ 0 w 722"/>
              <a:gd name="T9" fmla="*/ 983 h 983"/>
              <a:gd name="T10" fmla="*/ 485 w 722"/>
              <a:gd name="T11" fmla="*/ 703 h 983"/>
              <a:gd name="T12" fmla="*/ 591 w 722"/>
              <a:gd name="T13" fmla="*/ 642 h 983"/>
              <a:gd name="T14" fmla="*/ 722 w 722"/>
              <a:gd name="T15" fmla="*/ 362 h 983"/>
              <a:gd name="T16" fmla="*/ 360 w 722"/>
              <a:gd name="T17" fmla="*/ 0 h 983"/>
              <a:gd name="connsiteX0" fmla="*/ 10000 w 10000"/>
              <a:gd name="connsiteY0" fmla="*/ 580 h 6897"/>
              <a:gd name="connsiteX1" fmla="*/ 0 w 10000"/>
              <a:gd name="connsiteY1" fmla="*/ 61 h 6897"/>
              <a:gd name="connsiteX2" fmla="*/ 0 w 10000"/>
              <a:gd name="connsiteY2" fmla="*/ 0 h 6897"/>
              <a:gd name="connsiteX3" fmla="*/ 0 w 10000"/>
              <a:gd name="connsiteY3" fmla="*/ 1180 h 6897"/>
              <a:gd name="connsiteX4" fmla="*/ 0 w 10000"/>
              <a:gd name="connsiteY4" fmla="*/ 6897 h 6897"/>
              <a:gd name="connsiteX5" fmla="*/ 6717 w 10000"/>
              <a:gd name="connsiteY5" fmla="*/ 4049 h 6897"/>
              <a:gd name="connsiteX6" fmla="*/ 8186 w 10000"/>
              <a:gd name="connsiteY6" fmla="*/ 3428 h 6897"/>
              <a:gd name="connsiteX7" fmla="*/ 10000 w 10000"/>
              <a:gd name="connsiteY7" fmla="*/ 580 h 6897"/>
              <a:gd name="connsiteX0" fmla="*/ 8186 w 8186"/>
              <a:gd name="connsiteY0" fmla="*/ 4970 h 10000"/>
              <a:gd name="connsiteX1" fmla="*/ 0 w 8186"/>
              <a:gd name="connsiteY1" fmla="*/ 88 h 10000"/>
              <a:gd name="connsiteX2" fmla="*/ 0 w 8186"/>
              <a:gd name="connsiteY2" fmla="*/ 0 h 10000"/>
              <a:gd name="connsiteX3" fmla="*/ 0 w 8186"/>
              <a:gd name="connsiteY3" fmla="*/ 1711 h 10000"/>
              <a:gd name="connsiteX4" fmla="*/ 0 w 8186"/>
              <a:gd name="connsiteY4" fmla="*/ 10000 h 10000"/>
              <a:gd name="connsiteX5" fmla="*/ 6717 w 8186"/>
              <a:gd name="connsiteY5" fmla="*/ 5871 h 10000"/>
              <a:gd name="connsiteX6" fmla="*/ 8186 w 8186"/>
              <a:gd name="connsiteY6" fmla="*/ 49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" h="10000">
                <a:moveTo>
                  <a:pt x="8186" y="4970"/>
                </a:moveTo>
                <a:cubicBezTo>
                  <a:pt x="7067" y="4006"/>
                  <a:pt x="1364" y="916"/>
                  <a:pt x="0" y="88"/>
                </a:cubicBezTo>
                <a:lnTo>
                  <a:pt x="0" y="0"/>
                </a:lnTo>
                <a:lnTo>
                  <a:pt x="0" y="1711"/>
                </a:lnTo>
                <a:lnTo>
                  <a:pt x="0" y="10000"/>
                </a:lnTo>
                <a:lnTo>
                  <a:pt x="6717" y="5871"/>
                </a:lnTo>
                <a:lnTo>
                  <a:pt x="8186" y="497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325B2122-0EDF-4287-8097-9B2BDA5C926B}"/>
              </a:ext>
            </a:extLst>
          </p:cNvPr>
          <p:cNvSpPr>
            <a:spLocks/>
          </p:cNvSpPr>
          <p:nvPr/>
        </p:nvSpPr>
        <p:spPr bwMode="auto">
          <a:xfrm>
            <a:off x="3664939" y="1270034"/>
            <a:ext cx="2359286" cy="2528856"/>
          </a:xfrm>
          <a:custGeom>
            <a:avLst/>
            <a:gdLst>
              <a:gd name="T0" fmla="*/ 582 w 761"/>
              <a:gd name="T1" fmla="*/ 99 h 1034"/>
              <a:gd name="T2" fmla="*/ 88 w 761"/>
              <a:gd name="T3" fmla="*/ 234 h 1034"/>
              <a:gd name="T4" fmla="*/ 167 w 761"/>
              <a:gd name="T5" fmla="*/ 690 h 1034"/>
              <a:gd name="T6" fmla="*/ 280 w 761"/>
              <a:gd name="T7" fmla="*/ 755 h 1034"/>
              <a:gd name="T8" fmla="*/ 761 w 761"/>
              <a:gd name="T9" fmla="*/ 1034 h 1034"/>
              <a:gd name="T10" fmla="*/ 761 w 761"/>
              <a:gd name="T11" fmla="*/ 472 h 1034"/>
              <a:gd name="T12" fmla="*/ 761 w 761"/>
              <a:gd name="T13" fmla="*/ 356 h 1034"/>
              <a:gd name="T14" fmla="*/ 582 w 761"/>
              <a:gd name="T15" fmla="*/ 99 h 1034"/>
              <a:gd name="connsiteX0" fmla="*/ 9539 w 9539"/>
              <a:gd name="connsiteY0" fmla="*/ 1307 h 7864"/>
              <a:gd name="connsiteX1" fmla="*/ 695 w 9539"/>
              <a:gd name="connsiteY1" fmla="*/ 127 h 7864"/>
              <a:gd name="connsiteX2" fmla="*/ 1733 w 9539"/>
              <a:gd name="connsiteY2" fmla="*/ 4537 h 7864"/>
              <a:gd name="connsiteX3" fmla="*/ 3218 w 9539"/>
              <a:gd name="connsiteY3" fmla="*/ 5166 h 7864"/>
              <a:gd name="connsiteX4" fmla="*/ 9539 w 9539"/>
              <a:gd name="connsiteY4" fmla="*/ 7864 h 7864"/>
              <a:gd name="connsiteX5" fmla="*/ 9539 w 9539"/>
              <a:gd name="connsiteY5" fmla="*/ 2429 h 7864"/>
              <a:gd name="connsiteX6" fmla="*/ 9539 w 9539"/>
              <a:gd name="connsiteY6" fmla="*/ 1307 h 7864"/>
              <a:gd name="connsiteX0" fmla="*/ 8183 w 8183"/>
              <a:gd name="connsiteY0" fmla="*/ 0 h 8338"/>
              <a:gd name="connsiteX1" fmla="*/ 0 w 8183"/>
              <a:gd name="connsiteY1" fmla="*/ 4107 h 8338"/>
              <a:gd name="connsiteX2" fmla="*/ 1557 w 8183"/>
              <a:gd name="connsiteY2" fmla="*/ 4907 h 8338"/>
              <a:gd name="connsiteX3" fmla="*/ 8183 w 8183"/>
              <a:gd name="connsiteY3" fmla="*/ 8338 h 8338"/>
              <a:gd name="connsiteX4" fmla="*/ 8183 w 8183"/>
              <a:gd name="connsiteY4" fmla="*/ 1427 h 8338"/>
              <a:gd name="connsiteX5" fmla="*/ 8183 w 8183"/>
              <a:gd name="connsiteY5" fmla="*/ 0 h 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" h="8338">
                <a:moveTo>
                  <a:pt x="8183" y="0"/>
                </a:moveTo>
                <a:cubicBezTo>
                  <a:pt x="6819" y="447"/>
                  <a:pt x="1104" y="3289"/>
                  <a:pt x="0" y="4107"/>
                </a:cubicBezTo>
                <a:lnTo>
                  <a:pt x="1557" y="4907"/>
                </a:lnTo>
                <a:lnTo>
                  <a:pt x="8183" y="8338"/>
                </a:lnTo>
                <a:lnTo>
                  <a:pt x="8183" y="1427"/>
                </a:lnTo>
                <a:lnTo>
                  <a:pt x="818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2D724EB4-1EAD-425B-BB38-A22B7D7D7B95}"/>
              </a:ext>
            </a:extLst>
          </p:cNvPr>
          <p:cNvSpPr>
            <a:spLocks/>
          </p:cNvSpPr>
          <p:nvPr/>
        </p:nvSpPr>
        <p:spPr bwMode="auto">
          <a:xfrm>
            <a:off x="3630073" y="2536035"/>
            <a:ext cx="2395381" cy="2559678"/>
          </a:xfrm>
          <a:custGeom>
            <a:avLst/>
            <a:gdLst>
              <a:gd name="T0" fmla="*/ 647 w 1128"/>
              <a:gd name="T1" fmla="*/ 98 h 775"/>
              <a:gd name="T2" fmla="*/ 534 w 1128"/>
              <a:gd name="T3" fmla="*/ 33 h 775"/>
              <a:gd name="T4" fmla="*/ 537 w 1128"/>
              <a:gd name="T5" fmla="*/ 35 h 775"/>
              <a:gd name="T6" fmla="*/ 231 w 1128"/>
              <a:gd name="T7" fmla="*/ 63 h 775"/>
              <a:gd name="T8" fmla="*/ 100 w 1128"/>
              <a:gd name="T9" fmla="*/ 559 h 775"/>
              <a:gd name="T10" fmla="*/ 535 w 1128"/>
              <a:gd name="T11" fmla="*/ 718 h 775"/>
              <a:gd name="T12" fmla="*/ 649 w 1128"/>
              <a:gd name="T13" fmla="*/ 652 h 775"/>
              <a:gd name="T14" fmla="*/ 1128 w 1128"/>
              <a:gd name="T15" fmla="*/ 377 h 775"/>
              <a:gd name="T16" fmla="*/ 647 w 1128"/>
              <a:gd name="T17" fmla="*/ 98 h 775"/>
              <a:gd name="connsiteX0" fmla="*/ 4849 w 9113"/>
              <a:gd name="connsiteY0" fmla="*/ 1322 h 9589"/>
              <a:gd name="connsiteX1" fmla="*/ 3847 w 9113"/>
              <a:gd name="connsiteY1" fmla="*/ 483 h 9589"/>
              <a:gd name="connsiteX2" fmla="*/ 3874 w 9113"/>
              <a:gd name="connsiteY2" fmla="*/ 509 h 9589"/>
              <a:gd name="connsiteX3" fmla="*/ 0 w 9113"/>
              <a:gd name="connsiteY3" fmla="*/ 7270 h 9589"/>
              <a:gd name="connsiteX4" fmla="*/ 3856 w 9113"/>
              <a:gd name="connsiteY4" fmla="*/ 9322 h 9589"/>
              <a:gd name="connsiteX5" fmla="*/ 4867 w 9113"/>
              <a:gd name="connsiteY5" fmla="*/ 8470 h 9589"/>
              <a:gd name="connsiteX6" fmla="*/ 9113 w 9113"/>
              <a:gd name="connsiteY6" fmla="*/ 4922 h 9589"/>
              <a:gd name="connsiteX7" fmla="*/ 4849 w 9113"/>
              <a:gd name="connsiteY7" fmla="*/ 1322 h 9589"/>
              <a:gd name="connsiteX0" fmla="*/ 1166 w 5845"/>
              <a:gd name="connsiteY0" fmla="*/ 1537 h 9880"/>
              <a:gd name="connsiteX1" fmla="*/ 66 w 5845"/>
              <a:gd name="connsiteY1" fmla="*/ 662 h 9880"/>
              <a:gd name="connsiteX2" fmla="*/ 96 w 5845"/>
              <a:gd name="connsiteY2" fmla="*/ 689 h 9880"/>
              <a:gd name="connsiteX3" fmla="*/ 76 w 5845"/>
              <a:gd name="connsiteY3" fmla="*/ 9880 h 9880"/>
              <a:gd name="connsiteX4" fmla="*/ 1186 w 5845"/>
              <a:gd name="connsiteY4" fmla="*/ 8991 h 9880"/>
              <a:gd name="connsiteX5" fmla="*/ 5845 w 5845"/>
              <a:gd name="connsiteY5" fmla="*/ 5291 h 9880"/>
              <a:gd name="connsiteX6" fmla="*/ 1166 w 5845"/>
              <a:gd name="connsiteY6" fmla="*/ 1537 h 9880"/>
              <a:gd name="connsiteX0" fmla="*/ 1937 w 9942"/>
              <a:gd name="connsiteY0" fmla="*/ 914 h 9358"/>
              <a:gd name="connsiteX1" fmla="*/ 55 w 9942"/>
              <a:gd name="connsiteY1" fmla="*/ 28 h 9358"/>
              <a:gd name="connsiteX2" fmla="*/ 106 w 9942"/>
              <a:gd name="connsiteY2" fmla="*/ 55 h 9358"/>
              <a:gd name="connsiteX3" fmla="*/ 72 w 9942"/>
              <a:gd name="connsiteY3" fmla="*/ 9358 h 9358"/>
              <a:gd name="connsiteX4" fmla="*/ 1971 w 9942"/>
              <a:gd name="connsiteY4" fmla="*/ 8458 h 9358"/>
              <a:gd name="connsiteX5" fmla="*/ 9942 w 9942"/>
              <a:gd name="connsiteY5" fmla="*/ 4713 h 9358"/>
              <a:gd name="connsiteX6" fmla="*/ 1937 w 9942"/>
              <a:gd name="connsiteY6" fmla="*/ 914 h 9358"/>
              <a:gd name="connsiteX0" fmla="*/ 1991 w 10043"/>
              <a:gd name="connsiteY0" fmla="*/ 978 h 10001"/>
              <a:gd name="connsiteX1" fmla="*/ 98 w 10043"/>
              <a:gd name="connsiteY1" fmla="*/ 31 h 10001"/>
              <a:gd name="connsiteX2" fmla="*/ 150 w 10043"/>
              <a:gd name="connsiteY2" fmla="*/ 60 h 10001"/>
              <a:gd name="connsiteX3" fmla="*/ 115 w 10043"/>
              <a:gd name="connsiteY3" fmla="*/ 10001 h 10001"/>
              <a:gd name="connsiteX4" fmla="*/ 2025 w 10043"/>
              <a:gd name="connsiteY4" fmla="*/ 9039 h 10001"/>
              <a:gd name="connsiteX5" fmla="*/ 10043 w 10043"/>
              <a:gd name="connsiteY5" fmla="*/ 5037 h 10001"/>
              <a:gd name="connsiteX6" fmla="*/ 1991 w 10043"/>
              <a:gd name="connsiteY6" fmla="*/ 978 h 10001"/>
              <a:gd name="connsiteX0" fmla="*/ 1997 w 10049"/>
              <a:gd name="connsiteY0" fmla="*/ 978 h 10001"/>
              <a:gd name="connsiteX1" fmla="*/ 104 w 10049"/>
              <a:gd name="connsiteY1" fmla="*/ 31 h 10001"/>
              <a:gd name="connsiteX2" fmla="*/ 156 w 10049"/>
              <a:gd name="connsiteY2" fmla="*/ 60 h 10001"/>
              <a:gd name="connsiteX3" fmla="*/ 121 w 10049"/>
              <a:gd name="connsiteY3" fmla="*/ 10001 h 10001"/>
              <a:gd name="connsiteX4" fmla="*/ 2031 w 10049"/>
              <a:gd name="connsiteY4" fmla="*/ 9039 h 10001"/>
              <a:gd name="connsiteX5" fmla="*/ 10049 w 10049"/>
              <a:gd name="connsiteY5" fmla="*/ 5037 h 10001"/>
              <a:gd name="connsiteX6" fmla="*/ 1997 w 10049"/>
              <a:gd name="connsiteY6" fmla="*/ 978 h 10001"/>
              <a:gd name="connsiteX0" fmla="*/ 2009 w 10061"/>
              <a:gd name="connsiteY0" fmla="*/ 978 h 10001"/>
              <a:gd name="connsiteX1" fmla="*/ 116 w 10061"/>
              <a:gd name="connsiteY1" fmla="*/ 31 h 10001"/>
              <a:gd name="connsiteX2" fmla="*/ 168 w 10061"/>
              <a:gd name="connsiteY2" fmla="*/ 60 h 10001"/>
              <a:gd name="connsiteX3" fmla="*/ 133 w 10061"/>
              <a:gd name="connsiteY3" fmla="*/ 10001 h 10001"/>
              <a:gd name="connsiteX4" fmla="*/ 2043 w 10061"/>
              <a:gd name="connsiteY4" fmla="*/ 9039 h 10001"/>
              <a:gd name="connsiteX5" fmla="*/ 10061 w 10061"/>
              <a:gd name="connsiteY5" fmla="*/ 5037 h 10001"/>
              <a:gd name="connsiteX6" fmla="*/ 2009 w 10061"/>
              <a:gd name="connsiteY6" fmla="*/ 978 h 10001"/>
              <a:gd name="connsiteX0" fmla="*/ 2027 w 10079"/>
              <a:gd name="connsiteY0" fmla="*/ 978 h 10001"/>
              <a:gd name="connsiteX1" fmla="*/ 134 w 10079"/>
              <a:gd name="connsiteY1" fmla="*/ 31 h 10001"/>
              <a:gd name="connsiteX2" fmla="*/ 186 w 10079"/>
              <a:gd name="connsiteY2" fmla="*/ 60 h 10001"/>
              <a:gd name="connsiteX3" fmla="*/ 151 w 10079"/>
              <a:gd name="connsiteY3" fmla="*/ 10001 h 10001"/>
              <a:gd name="connsiteX4" fmla="*/ 2061 w 10079"/>
              <a:gd name="connsiteY4" fmla="*/ 9039 h 10001"/>
              <a:gd name="connsiteX5" fmla="*/ 10079 w 10079"/>
              <a:gd name="connsiteY5" fmla="*/ 5037 h 10001"/>
              <a:gd name="connsiteX6" fmla="*/ 2027 w 10079"/>
              <a:gd name="connsiteY6" fmla="*/ 978 h 10001"/>
              <a:gd name="connsiteX0" fmla="*/ 2027 w 9750"/>
              <a:gd name="connsiteY0" fmla="*/ 978 h 10001"/>
              <a:gd name="connsiteX1" fmla="*/ 134 w 9750"/>
              <a:gd name="connsiteY1" fmla="*/ 31 h 10001"/>
              <a:gd name="connsiteX2" fmla="*/ 186 w 9750"/>
              <a:gd name="connsiteY2" fmla="*/ 60 h 10001"/>
              <a:gd name="connsiteX3" fmla="*/ 151 w 9750"/>
              <a:gd name="connsiteY3" fmla="*/ 10001 h 10001"/>
              <a:gd name="connsiteX4" fmla="*/ 2061 w 9750"/>
              <a:gd name="connsiteY4" fmla="*/ 9039 h 10001"/>
              <a:gd name="connsiteX5" fmla="*/ 9750 w 9750"/>
              <a:gd name="connsiteY5" fmla="*/ 4975 h 10001"/>
              <a:gd name="connsiteX6" fmla="*/ 2027 w 9750"/>
              <a:gd name="connsiteY6" fmla="*/ 978 h 10001"/>
              <a:gd name="connsiteX0" fmla="*/ 2079 w 10000"/>
              <a:gd name="connsiteY0" fmla="*/ 978 h 10000"/>
              <a:gd name="connsiteX1" fmla="*/ 137 w 10000"/>
              <a:gd name="connsiteY1" fmla="*/ 31 h 10000"/>
              <a:gd name="connsiteX2" fmla="*/ 191 w 10000"/>
              <a:gd name="connsiteY2" fmla="*/ 60 h 10000"/>
              <a:gd name="connsiteX3" fmla="*/ 155 w 10000"/>
              <a:gd name="connsiteY3" fmla="*/ 10000 h 10000"/>
              <a:gd name="connsiteX4" fmla="*/ 2114 w 10000"/>
              <a:gd name="connsiteY4" fmla="*/ 9038 h 10000"/>
              <a:gd name="connsiteX5" fmla="*/ 10000 w 10000"/>
              <a:gd name="connsiteY5" fmla="*/ 5087 h 10000"/>
              <a:gd name="connsiteX6" fmla="*/ 2079 w 10000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" h="10000">
                <a:moveTo>
                  <a:pt x="2079" y="978"/>
                </a:moveTo>
                <a:lnTo>
                  <a:pt x="137" y="31"/>
                </a:lnTo>
                <a:cubicBezTo>
                  <a:pt x="155" y="31"/>
                  <a:pt x="214" y="-54"/>
                  <a:pt x="191" y="60"/>
                </a:cubicBezTo>
                <a:cubicBezTo>
                  <a:pt x="93" y="526"/>
                  <a:pt x="-165" y="8503"/>
                  <a:pt x="155" y="10000"/>
                </a:cubicBezTo>
                <a:lnTo>
                  <a:pt x="2114" y="9038"/>
                </a:lnTo>
                <a:lnTo>
                  <a:pt x="10189" y="5087"/>
                </a:lnTo>
                <a:lnTo>
                  <a:pt x="2079" y="9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9AA798C0-2E8A-4094-BE04-32923C6A64A3}"/>
              </a:ext>
            </a:extLst>
          </p:cNvPr>
          <p:cNvSpPr>
            <a:spLocks/>
          </p:cNvSpPr>
          <p:nvPr/>
        </p:nvSpPr>
        <p:spPr bwMode="auto">
          <a:xfrm>
            <a:off x="3664940" y="3851157"/>
            <a:ext cx="2378818" cy="2579738"/>
          </a:xfrm>
          <a:custGeom>
            <a:avLst/>
            <a:gdLst>
              <a:gd name="T0" fmla="*/ 240 w 719"/>
              <a:gd name="T1" fmla="*/ 275 h 981"/>
              <a:gd name="T2" fmla="*/ 126 w 719"/>
              <a:gd name="T3" fmla="*/ 341 h 981"/>
              <a:gd name="T4" fmla="*/ 130 w 719"/>
              <a:gd name="T5" fmla="*/ 340 h 981"/>
              <a:gd name="T6" fmla="*/ 0 w 719"/>
              <a:gd name="T7" fmla="*/ 619 h 981"/>
              <a:gd name="T8" fmla="*/ 364 w 719"/>
              <a:gd name="T9" fmla="*/ 980 h 981"/>
              <a:gd name="T10" fmla="*/ 719 w 719"/>
              <a:gd name="T11" fmla="*/ 690 h 981"/>
              <a:gd name="T12" fmla="*/ 719 w 719"/>
              <a:gd name="T13" fmla="*/ 545 h 981"/>
              <a:gd name="T14" fmla="*/ 719 w 719"/>
              <a:gd name="T15" fmla="*/ 0 h 981"/>
              <a:gd name="T16" fmla="*/ 240 w 719"/>
              <a:gd name="T17" fmla="*/ 275 h 981"/>
              <a:gd name="connsiteX0" fmla="*/ 1586 w 8248"/>
              <a:gd name="connsiteY0" fmla="*/ 2803 h 10102"/>
              <a:gd name="connsiteX1" fmla="*/ 0 w 8248"/>
              <a:gd name="connsiteY1" fmla="*/ 3476 h 10102"/>
              <a:gd name="connsiteX2" fmla="*/ 56 w 8248"/>
              <a:gd name="connsiteY2" fmla="*/ 3466 h 10102"/>
              <a:gd name="connsiteX3" fmla="*/ 3311 w 8248"/>
              <a:gd name="connsiteY3" fmla="*/ 9990 h 10102"/>
              <a:gd name="connsiteX4" fmla="*/ 8248 w 8248"/>
              <a:gd name="connsiteY4" fmla="*/ 7034 h 10102"/>
              <a:gd name="connsiteX5" fmla="*/ 8248 w 8248"/>
              <a:gd name="connsiteY5" fmla="*/ 5556 h 10102"/>
              <a:gd name="connsiteX6" fmla="*/ 8248 w 8248"/>
              <a:gd name="connsiteY6" fmla="*/ 0 h 10102"/>
              <a:gd name="connsiteX7" fmla="*/ 1586 w 8248"/>
              <a:gd name="connsiteY7" fmla="*/ 2803 h 10102"/>
              <a:gd name="connsiteX0" fmla="*/ 1923 w 10000"/>
              <a:gd name="connsiteY0" fmla="*/ 2775 h 6963"/>
              <a:gd name="connsiteX1" fmla="*/ 0 w 10000"/>
              <a:gd name="connsiteY1" fmla="*/ 3441 h 6963"/>
              <a:gd name="connsiteX2" fmla="*/ 68 w 10000"/>
              <a:gd name="connsiteY2" fmla="*/ 3431 h 6963"/>
              <a:gd name="connsiteX3" fmla="*/ 10000 w 10000"/>
              <a:gd name="connsiteY3" fmla="*/ 6963 h 6963"/>
              <a:gd name="connsiteX4" fmla="*/ 10000 w 10000"/>
              <a:gd name="connsiteY4" fmla="*/ 5500 h 6963"/>
              <a:gd name="connsiteX5" fmla="*/ 10000 w 10000"/>
              <a:gd name="connsiteY5" fmla="*/ 0 h 6963"/>
              <a:gd name="connsiteX6" fmla="*/ 1923 w 10000"/>
              <a:gd name="connsiteY6" fmla="*/ 2775 h 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6963">
                <a:moveTo>
                  <a:pt x="1923" y="2775"/>
                </a:moveTo>
                <a:lnTo>
                  <a:pt x="0" y="3441"/>
                </a:lnTo>
                <a:cubicBezTo>
                  <a:pt x="17" y="3431"/>
                  <a:pt x="51" y="3431"/>
                  <a:pt x="68" y="3431"/>
                </a:cubicBezTo>
                <a:cubicBezTo>
                  <a:pt x="1735" y="4018"/>
                  <a:pt x="8345" y="6618"/>
                  <a:pt x="10000" y="6963"/>
                </a:cubicBezTo>
                <a:lnTo>
                  <a:pt x="10000" y="5500"/>
                </a:lnTo>
                <a:lnTo>
                  <a:pt x="10000" y="0"/>
                </a:lnTo>
                <a:lnTo>
                  <a:pt x="1923" y="2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19CA4E2B-6D4A-4F49-A6AB-263BB0100911}"/>
              </a:ext>
            </a:extLst>
          </p:cNvPr>
          <p:cNvSpPr>
            <a:spLocks/>
          </p:cNvSpPr>
          <p:nvPr/>
        </p:nvSpPr>
        <p:spPr bwMode="auto">
          <a:xfrm>
            <a:off x="6072393" y="3844806"/>
            <a:ext cx="2353028" cy="2586088"/>
          </a:xfrm>
          <a:custGeom>
            <a:avLst/>
            <a:gdLst>
              <a:gd name="T0" fmla="*/ 587 w 759"/>
              <a:gd name="T1" fmla="*/ 340 h 1033"/>
              <a:gd name="T2" fmla="*/ 482 w 759"/>
              <a:gd name="T3" fmla="*/ 279 h 1033"/>
              <a:gd name="T4" fmla="*/ 0 w 759"/>
              <a:gd name="T5" fmla="*/ 0 h 1033"/>
              <a:gd name="T6" fmla="*/ 0 w 759"/>
              <a:gd name="T7" fmla="*/ 545 h 1033"/>
              <a:gd name="T8" fmla="*/ 0 w 759"/>
              <a:gd name="T9" fmla="*/ 690 h 1033"/>
              <a:gd name="T10" fmla="*/ 0 w 759"/>
              <a:gd name="T11" fmla="*/ 689 h 1033"/>
              <a:gd name="T12" fmla="*/ 173 w 759"/>
              <a:gd name="T13" fmla="*/ 932 h 1033"/>
              <a:gd name="T14" fmla="*/ 669 w 759"/>
              <a:gd name="T15" fmla="*/ 801 h 1033"/>
              <a:gd name="T16" fmla="*/ 587 w 759"/>
              <a:gd name="T17" fmla="*/ 340 h 1033"/>
              <a:gd name="connsiteX0" fmla="*/ 7734 w 9459"/>
              <a:gd name="connsiteY0" fmla="*/ 3291 h 7881"/>
              <a:gd name="connsiteX1" fmla="*/ 6350 w 9459"/>
              <a:gd name="connsiteY1" fmla="*/ 2701 h 7881"/>
              <a:gd name="connsiteX2" fmla="*/ 0 w 9459"/>
              <a:gd name="connsiteY2" fmla="*/ 0 h 7881"/>
              <a:gd name="connsiteX3" fmla="*/ 0 w 9459"/>
              <a:gd name="connsiteY3" fmla="*/ 5276 h 7881"/>
              <a:gd name="connsiteX4" fmla="*/ 0 w 9459"/>
              <a:gd name="connsiteY4" fmla="*/ 6680 h 7881"/>
              <a:gd name="connsiteX5" fmla="*/ 0 w 9459"/>
              <a:gd name="connsiteY5" fmla="*/ 6670 h 7881"/>
              <a:gd name="connsiteX6" fmla="*/ 8814 w 9459"/>
              <a:gd name="connsiteY6" fmla="*/ 7754 h 7881"/>
              <a:gd name="connsiteX7" fmla="*/ 7734 w 9459"/>
              <a:gd name="connsiteY7" fmla="*/ 3291 h 7881"/>
              <a:gd name="connsiteX0" fmla="*/ 8176 w 8176"/>
              <a:gd name="connsiteY0" fmla="*/ 4176 h 8476"/>
              <a:gd name="connsiteX1" fmla="*/ 6713 w 8176"/>
              <a:gd name="connsiteY1" fmla="*/ 3427 h 8476"/>
              <a:gd name="connsiteX2" fmla="*/ 0 w 8176"/>
              <a:gd name="connsiteY2" fmla="*/ 0 h 8476"/>
              <a:gd name="connsiteX3" fmla="*/ 0 w 8176"/>
              <a:gd name="connsiteY3" fmla="*/ 6695 h 8476"/>
              <a:gd name="connsiteX4" fmla="*/ 0 w 8176"/>
              <a:gd name="connsiteY4" fmla="*/ 8476 h 8476"/>
              <a:gd name="connsiteX5" fmla="*/ 0 w 8176"/>
              <a:gd name="connsiteY5" fmla="*/ 8463 h 8476"/>
              <a:gd name="connsiteX6" fmla="*/ 8176 w 8176"/>
              <a:gd name="connsiteY6" fmla="*/ 4176 h 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" h="8476">
                <a:moveTo>
                  <a:pt x="8176" y="4176"/>
                </a:moveTo>
                <a:lnTo>
                  <a:pt x="6713" y="3427"/>
                </a:lnTo>
                <a:lnTo>
                  <a:pt x="0" y="0"/>
                </a:lnTo>
                <a:lnTo>
                  <a:pt x="0" y="6695"/>
                </a:lnTo>
                <a:lnTo>
                  <a:pt x="0" y="8476"/>
                </a:lnTo>
                <a:lnTo>
                  <a:pt x="0" y="8463"/>
                </a:lnTo>
                <a:cubicBezTo>
                  <a:pt x="1363" y="7746"/>
                  <a:pt x="7057" y="5015"/>
                  <a:pt x="8176" y="4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F623AAB3-EC1B-446A-9FE4-0161C7A17F3B}"/>
              </a:ext>
            </a:extLst>
          </p:cNvPr>
          <p:cNvSpPr>
            <a:spLocks/>
          </p:cNvSpPr>
          <p:nvPr/>
        </p:nvSpPr>
        <p:spPr bwMode="auto">
          <a:xfrm>
            <a:off x="6142001" y="2563596"/>
            <a:ext cx="2301057" cy="2532116"/>
          </a:xfrm>
          <a:custGeom>
            <a:avLst/>
            <a:gdLst>
              <a:gd name="T0" fmla="*/ 1030 w 1130"/>
              <a:gd name="T1" fmla="*/ 220 h 778"/>
              <a:gd name="T2" fmla="*/ 589 w 1130"/>
              <a:gd name="T3" fmla="*/ 62 h 778"/>
              <a:gd name="T4" fmla="*/ 591 w 1130"/>
              <a:gd name="T5" fmla="*/ 60 h 778"/>
              <a:gd name="T6" fmla="*/ 485 w 1130"/>
              <a:gd name="T7" fmla="*/ 121 h 778"/>
              <a:gd name="T8" fmla="*/ 0 w 1130"/>
              <a:gd name="T9" fmla="*/ 401 h 778"/>
              <a:gd name="T10" fmla="*/ 482 w 1130"/>
              <a:gd name="T11" fmla="*/ 680 h 778"/>
              <a:gd name="T12" fmla="*/ 587 w 1130"/>
              <a:gd name="T13" fmla="*/ 741 h 778"/>
              <a:gd name="T14" fmla="*/ 586 w 1130"/>
              <a:gd name="T15" fmla="*/ 740 h 778"/>
              <a:gd name="T16" fmla="*/ 897 w 1130"/>
              <a:gd name="T17" fmla="*/ 716 h 778"/>
              <a:gd name="T18" fmla="*/ 1030 w 1130"/>
              <a:gd name="T19" fmla="*/ 220 h 778"/>
              <a:gd name="connsiteX0" fmla="*/ 9115 w 9115"/>
              <a:gd name="connsiteY0" fmla="*/ 2332 h 9028"/>
              <a:gd name="connsiteX1" fmla="*/ 5212 w 9115"/>
              <a:gd name="connsiteY1" fmla="*/ 301 h 9028"/>
              <a:gd name="connsiteX2" fmla="*/ 5230 w 9115"/>
              <a:gd name="connsiteY2" fmla="*/ 275 h 9028"/>
              <a:gd name="connsiteX3" fmla="*/ 4292 w 9115"/>
              <a:gd name="connsiteY3" fmla="*/ 1059 h 9028"/>
              <a:gd name="connsiteX4" fmla="*/ 0 w 9115"/>
              <a:gd name="connsiteY4" fmla="*/ 4658 h 9028"/>
              <a:gd name="connsiteX5" fmla="*/ 4265 w 9115"/>
              <a:gd name="connsiteY5" fmla="*/ 8244 h 9028"/>
              <a:gd name="connsiteX6" fmla="*/ 5195 w 9115"/>
              <a:gd name="connsiteY6" fmla="*/ 9028 h 9028"/>
              <a:gd name="connsiteX7" fmla="*/ 5186 w 9115"/>
              <a:gd name="connsiteY7" fmla="*/ 9016 h 9028"/>
              <a:gd name="connsiteX8" fmla="*/ 9115 w 9115"/>
              <a:gd name="connsiteY8" fmla="*/ 2332 h 9028"/>
              <a:gd name="connsiteX0" fmla="*/ 5690 w 5738"/>
              <a:gd name="connsiteY0" fmla="*/ 9682 h 9695"/>
              <a:gd name="connsiteX1" fmla="*/ 5718 w 5738"/>
              <a:gd name="connsiteY1" fmla="*/ 28 h 9695"/>
              <a:gd name="connsiteX2" fmla="*/ 5738 w 5738"/>
              <a:gd name="connsiteY2" fmla="*/ 0 h 9695"/>
              <a:gd name="connsiteX3" fmla="*/ 4709 w 5738"/>
              <a:gd name="connsiteY3" fmla="*/ 868 h 9695"/>
              <a:gd name="connsiteX4" fmla="*/ 0 w 5738"/>
              <a:gd name="connsiteY4" fmla="*/ 4855 h 9695"/>
              <a:gd name="connsiteX5" fmla="*/ 4679 w 5738"/>
              <a:gd name="connsiteY5" fmla="*/ 8827 h 9695"/>
              <a:gd name="connsiteX6" fmla="*/ 5699 w 5738"/>
              <a:gd name="connsiteY6" fmla="*/ 9695 h 9695"/>
              <a:gd name="connsiteX7" fmla="*/ 5690 w 5738"/>
              <a:gd name="connsiteY7" fmla="*/ 9682 h 9695"/>
              <a:gd name="connsiteX0" fmla="*/ 9711 w 9795"/>
              <a:gd name="connsiteY0" fmla="*/ 9987 h 10000"/>
              <a:gd name="connsiteX1" fmla="*/ 9760 w 9795"/>
              <a:gd name="connsiteY1" fmla="*/ 29 h 10000"/>
              <a:gd name="connsiteX2" fmla="*/ 9795 w 9795"/>
              <a:gd name="connsiteY2" fmla="*/ 0 h 10000"/>
              <a:gd name="connsiteX3" fmla="*/ 8002 w 9795"/>
              <a:gd name="connsiteY3" fmla="*/ 895 h 10000"/>
              <a:gd name="connsiteX4" fmla="*/ 0 w 9795"/>
              <a:gd name="connsiteY4" fmla="*/ 5000 h 10000"/>
              <a:gd name="connsiteX5" fmla="*/ 7949 w 9795"/>
              <a:gd name="connsiteY5" fmla="*/ 9105 h 10000"/>
              <a:gd name="connsiteX6" fmla="*/ 9727 w 9795"/>
              <a:gd name="connsiteY6" fmla="*/ 10000 h 10000"/>
              <a:gd name="connsiteX7" fmla="*/ 9711 w 9795"/>
              <a:gd name="connsiteY7" fmla="*/ 9987 h 10000"/>
              <a:gd name="connsiteX0" fmla="*/ 9823 w 9909"/>
              <a:gd name="connsiteY0" fmla="*/ 9987 h 10000"/>
              <a:gd name="connsiteX1" fmla="*/ 9873 w 9909"/>
              <a:gd name="connsiteY1" fmla="*/ 29 h 10000"/>
              <a:gd name="connsiteX2" fmla="*/ 9909 w 9909"/>
              <a:gd name="connsiteY2" fmla="*/ 0 h 10000"/>
              <a:gd name="connsiteX3" fmla="*/ 8078 w 9909"/>
              <a:gd name="connsiteY3" fmla="*/ 895 h 10000"/>
              <a:gd name="connsiteX4" fmla="*/ 0 w 9909"/>
              <a:gd name="connsiteY4" fmla="*/ 5050 h 10000"/>
              <a:gd name="connsiteX5" fmla="*/ 8024 w 9909"/>
              <a:gd name="connsiteY5" fmla="*/ 9105 h 10000"/>
              <a:gd name="connsiteX6" fmla="*/ 9840 w 9909"/>
              <a:gd name="connsiteY6" fmla="*/ 10000 h 10000"/>
              <a:gd name="connsiteX7" fmla="*/ 9823 w 9909"/>
              <a:gd name="connsiteY7" fmla="*/ 99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" h="10000">
                <a:moveTo>
                  <a:pt x="9823" y="9987"/>
                </a:moveTo>
                <a:cubicBezTo>
                  <a:pt x="9829" y="8325"/>
                  <a:pt x="9859" y="1694"/>
                  <a:pt x="9873" y="29"/>
                </a:cubicBezTo>
                <a:cubicBezTo>
                  <a:pt x="9873" y="14"/>
                  <a:pt x="9892" y="0"/>
                  <a:pt x="9909" y="0"/>
                </a:cubicBezTo>
                <a:cubicBezTo>
                  <a:pt x="9298" y="298"/>
                  <a:pt x="9729" y="53"/>
                  <a:pt x="8078" y="895"/>
                </a:cubicBezTo>
                <a:lnTo>
                  <a:pt x="0" y="5050"/>
                </a:lnTo>
                <a:lnTo>
                  <a:pt x="8024" y="9105"/>
                </a:lnTo>
                <a:cubicBezTo>
                  <a:pt x="9664" y="9930"/>
                  <a:pt x="9234" y="9702"/>
                  <a:pt x="9840" y="10000"/>
                </a:cubicBezTo>
                <a:cubicBezTo>
                  <a:pt x="9834" y="9996"/>
                  <a:pt x="9829" y="9991"/>
                  <a:pt x="9823" y="99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092CE7-2AE1-403D-9805-595BA3C72B2C}"/>
              </a:ext>
            </a:extLst>
          </p:cNvPr>
          <p:cNvGrpSpPr/>
          <p:nvPr/>
        </p:nvGrpSpPr>
        <p:grpSpPr>
          <a:xfrm>
            <a:off x="5466130" y="3253202"/>
            <a:ext cx="1192402" cy="1192949"/>
            <a:chOff x="5085900" y="2736410"/>
            <a:chExt cx="1953921" cy="1954816"/>
          </a:xfrm>
        </p:grpSpPr>
        <p:sp>
          <p:nvSpPr>
            <p:cNvPr id="55" name="Oval 141">
              <a:extLst>
                <a:ext uri="{FF2B5EF4-FFF2-40B4-BE49-F238E27FC236}">
                  <a16:creationId xmlns:a16="http://schemas.microsoft.com/office/drawing/2014/main" id="{4B9B43A0-45FF-422D-A030-6E7381D3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00" y="2736410"/>
              <a:ext cx="1953921" cy="1954816"/>
            </a:xfrm>
            <a:prstGeom prst="ellipse">
              <a:avLst/>
            </a:prstGeom>
            <a:noFill/>
            <a:ln w="2095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146">
              <a:extLst>
                <a:ext uri="{FF2B5EF4-FFF2-40B4-BE49-F238E27FC236}">
                  <a16:creationId xmlns:a16="http://schemas.microsoft.com/office/drawing/2014/main" id="{88FB404F-8BA2-48D0-93CC-C3B353A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792" y="2965512"/>
              <a:ext cx="1522138" cy="1522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830436-C023-4375-B56E-0E332A1F52C8}"/>
              </a:ext>
            </a:extLst>
          </p:cNvPr>
          <p:cNvSpPr txBox="1"/>
          <p:nvPr/>
        </p:nvSpPr>
        <p:spPr>
          <a:xfrm>
            <a:off x="-350229" y="5037775"/>
            <a:ext cx="4743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Автоматическая интеграция интерфейсов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с CMS для сохранения введенных пользователем данных.</a:t>
            </a:r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5CF77507-7089-4889-91D7-57195F4E90B6}"/>
              </a:ext>
            </a:extLst>
          </p:cNvPr>
          <p:cNvSpPr/>
          <p:nvPr/>
        </p:nvSpPr>
        <p:spPr>
          <a:xfrm>
            <a:off x="9034813" y="2795199"/>
            <a:ext cx="3899304" cy="17235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Платформенный плагин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расширяющий настройки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компонентов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Позволяющий настраивать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логику, интеграции,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делать предпросмотр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макетов и экспортировать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код существующих проектов.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A7B3FF-4BD0-405A-901C-B27F4C713D14}"/>
              </a:ext>
            </a:extLst>
          </p:cNvPr>
          <p:cNvSpPr txBox="1"/>
          <p:nvPr/>
        </p:nvSpPr>
        <p:spPr>
          <a:xfrm>
            <a:off x="7009582" y="3373313"/>
            <a:ext cx="14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FIGMA PLUGIN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7E0C28-3153-406D-B48A-3A91204C1C3A}"/>
              </a:ext>
            </a:extLst>
          </p:cNvPr>
          <p:cNvSpPr txBox="1"/>
          <p:nvPr/>
        </p:nvSpPr>
        <p:spPr>
          <a:xfrm>
            <a:off x="6386959" y="4746425"/>
            <a:ext cx="20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CODE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EXPORT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D9F353-245F-420B-9850-D0440A5D1347}"/>
              </a:ext>
            </a:extLst>
          </p:cNvPr>
          <p:cNvSpPr txBox="1"/>
          <p:nvPr/>
        </p:nvSpPr>
        <p:spPr>
          <a:xfrm>
            <a:off x="4555497" y="4645513"/>
            <a:ext cx="205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HEADLESS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CMS DATA STORAGE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BAF978-285D-440B-9CF7-F99E3CB11715}"/>
              </a:ext>
            </a:extLst>
          </p:cNvPr>
          <p:cNvSpPr txBox="1"/>
          <p:nvPr/>
        </p:nvSpPr>
        <p:spPr>
          <a:xfrm>
            <a:off x="3733492" y="3368510"/>
            <a:ext cx="195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API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GENERAT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OR</a:t>
            </a:r>
            <a:endParaRPr lang="ru-RU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653AE5-60D3-481A-8D19-04C8FE9E327D}"/>
              </a:ext>
            </a:extLst>
          </p:cNvPr>
          <p:cNvSpPr txBox="1"/>
          <p:nvPr/>
        </p:nvSpPr>
        <p:spPr>
          <a:xfrm>
            <a:off x="4746001" y="2292921"/>
            <a:ext cx="101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CI / CD</a:t>
            </a:r>
            <a:endParaRPr lang="ru-RU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4D1393-51A1-4581-BB3A-EFADE1295480}"/>
              </a:ext>
            </a:extLst>
          </p:cNvPr>
          <p:cNvSpPr txBox="1"/>
          <p:nvPr/>
        </p:nvSpPr>
        <p:spPr>
          <a:xfrm>
            <a:off x="6350037" y="2277200"/>
            <a:ext cx="145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ASSETS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F68F60-9DC8-4EDA-B788-A0EA550BFBDC}"/>
              </a:ext>
            </a:extLst>
          </p:cNvPr>
          <p:cNvSpPr txBox="1"/>
          <p:nvPr/>
        </p:nvSpPr>
        <p:spPr>
          <a:xfrm>
            <a:off x="8448571" y="1111069"/>
            <a:ext cx="3509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Библиотека готовых компонентов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из которых можно строить UI.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Полное соответствие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Корпоративному Brand Book.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4ED9EB8-0A51-4011-A55A-4989F5985E1D}"/>
              </a:ext>
            </a:extLst>
          </p:cNvPr>
          <p:cNvSpPr txBox="1"/>
          <p:nvPr/>
        </p:nvSpPr>
        <p:spPr>
          <a:xfrm>
            <a:off x="-326616" y="3133754"/>
            <a:ext cx="317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Автогенерация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RestAPI для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пользовательских данных.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C943EF-8443-4F1B-8DDC-169767C2C86D}"/>
              </a:ext>
            </a:extLst>
          </p:cNvPr>
          <p:cNvSpPr txBox="1"/>
          <p:nvPr/>
        </p:nvSpPr>
        <p:spPr>
          <a:xfrm>
            <a:off x="8527750" y="5121634"/>
            <a:ext cx="366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 экспорта отрисованного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интерфейса в исполняемый код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на базе Корпоративного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UI Framework-а.</a:t>
            </a:r>
            <a:endParaRPr lang="ru-RU" sz="14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73" name="Rectangle 184">
            <a:extLst>
              <a:ext uri="{FF2B5EF4-FFF2-40B4-BE49-F238E27FC236}">
                <a16:creationId xmlns:a16="http://schemas.microsoft.com/office/drawing/2014/main" id="{940BDCE0-4695-4F32-9E8F-0BBAD2A08811}"/>
              </a:ext>
            </a:extLst>
          </p:cNvPr>
          <p:cNvSpPr/>
          <p:nvPr/>
        </p:nvSpPr>
        <p:spPr>
          <a:xfrm>
            <a:off x="124082" y="1263872"/>
            <a:ext cx="3952241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Запуск CI/CD процессов из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 Plugin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Автоматическое создание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Gitlab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Модели данных для Headless CMS,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Код пользовательского интерфейса.</a:t>
            </a:r>
            <a:endParaRPr lang="en-IN" sz="1400" b="1">
              <a:solidFill>
                <a:schemeClr val="bg2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E1B8829-342D-4BA4-A01A-F5995B6B3F5A}"/>
              </a:ext>
            </a:extLst>
          </p:cNvPr>
          <p:cNvSpPr txBox="1">
            <a:spLocks/>
          </p:cNvSpPr>
          <p:nvPr/>
        </p:nvSpPr>
        <p:spPr>
          <a:xfrm>
            <a:off x="194435" y="223824"/>
            <a:ext cx="8554710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КОМПОНЕНТЫ </a:t>
            </a:r>
            <a:r>
              <a:rPr lang="en-US" sz="3000"/>
              <a:t>LOW-CODE </a:t>
            </a:r>
            <a:r>
              <a:rPr lang="ru-RU" sz="3000"/>
              <a:t>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220326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</a:t>
            </a:r>
            <a:r>
              <a:rPr lang="en-US"/>
              <a:t>LOW-CODE </a:t>
            </a:r>
            <a:r>
              <a:rPr lang="ru-RU"/>
              <a:t>ПЛАТФОРМЫ</a:t>
            </a:r>
          </a:p>
        </p:txBody>
      </p:sp>
      <p:grpSp>
        <p:nvGrpSpPr>
          <p:cNvPr id="39" name="Group 51">
            <a:extLst>
              <a:ext uri="{FF2B5EF4-FFF2-40B4-BE49-F238E27FC236}">
                <a16:creationId xmlns:a16="http://schemas.microsoft.com/office/drawing/2014/main" id="{998A8842-B1B9-4B83-81E4-BEAA2C37BFE5}"/>
              </a:ext>
            </a:extLst>
          </p:cNvPr>
          <p:cNvGrpSpPr/>
          <p:nvPr/>
        </p:nvGrpSpPr>
        <p:grpSpPr>
          <a:xfrm>
            <a:off x="2625877" y="884851"/>
            <a:ext cx="6719100" cy="5977946"/>
            <a:chOff x="2719014" y="722291"/>
            <a:chExt cx="6719100" cy="5977946"/>
          </a:xfrm>
        </p:grpSpPr>
        <p:sp>
          <p:nvSpPr>
            <p:cNvPr id="40" name="Arc 47">
              <a:extLst>
                <a:ext uri="{FF2B5EF4-FFF2-40B4-BE49-F238E27FC236}">
                  <a16:creationId xmlns:a16="http://schemas.microsoft.com/office/drawing/2014/main" id="{80E34EE5-8F9F-403F-A787-44B074281B20}"/>
                </a:ext>
              </a:extLst>
            </p:cNvPr>
            <p:cNvSpPr/>
            <p:nvPr/>
          </p:nvSpPr>
          <p:spPr>
            <a:xfrm>
              <a:off x="2719014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c 48">
              <a:extLst>
                <a:ext uri="{FF2B5EF4-FFF2-40B4-BE49-F238E27FC236}">
                  <a16:creationId xmlns:a16="http://schemas.microsoft.com/office/drawing/2014/main" id="{EC900EF8-7945-4A11-A9D1-3D71A157EAC1}"/>
                </a:ext>
              </a:extLst>
            </p:cNvPr>
            <p:cNvSpPr/>
            <p:nvPr/>
          </p:nvSpPr>
          <p:spPr>
            <a:xfrm flipH="1">
              <a:off x="3460168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Shape1">
            <a:extLst>
              <a:ext uri="{FF2B5EF4-FFF2-40B4-BE49-F238E27FC236}">
                <a16:creationId xmlns:a16="http://schemas.microsoft.com/office/drawing/2014/main" id="{1EBA0130-9128-4D8F-B0F4-F041EF6D6679}"/>
              </a:ext>
            </a:extLst>
          </p:cNvPr>
          <p:cNvSpPr/>
          <p:nvPr/>
        </p:nvSpPr>
        <p:spPr>
          <a:xfrm>
            <a:off x="8210819" y="1480026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Shape1">
            <a:extLst>
              <a:ext uri="{FF2B5EF4-FFF2-40B4-BE49-F238E27FC236}">
                <a16:creationId xmlns:a16="http://schemas.microsoft.com/office/drawing/2014/main" id="{3F6B34E1-376B-44E9-9677-4C18AA7C3BE0}"/>
              </a:ext>
            </a:extLst>
          </p:cNvPr>
          <p:cNvSpPr/>
          <p:nvPr/>
        </p:nvSpPr>
        <p:spPr>
          <a:xfrm>
            <a:off x="8990700" y="349315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Shape1">
            <a:extLst>
              <a:ext uri="{FF2B5EF4-FFF2-40B4-BE49-F238E27FC236}">
                <a16:creationId xmlns:a16="http://schemas.microsoft.com/office/drawing/2014/main" id="{78D3704C-EC72-4337-9F53-24D6158EE2D1}"/>
              </a:ext>
            </a:extLst>
          </p:cNvPr>
          <p:cNvSpPr/>
          <p:nvPr/>
        </p:nvSpPr>
        <p:spPr>
          <a:xfrm>
            <a:off x="8124422" y="5534849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Shape1">
            <a:extLst>
              <a:ext uri="{FF2B5EF4-FFF2-40B4-BE49-F238E27FC236}">
                <a16:creationId xmlns:a16="http://schemas.microsoft.com/office/drawing/2014/main" id="{CD22F9E2-7DC6-446D-A271-9E136A651980}"/>
              </a:ext>
            </a:extLst>
          </p:cNvPr>
          <p:cNvSpPr/>
          <p:nvPr/>
        </p:nvSpPr>
        <p:spPr>
          <a:xfrm flipH="1">
            <a:off x="3082766" y="1499460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D49C6D78-D881-4FE5-8A74-C7398F8F17E2}"/>
              </a:ext>
            </a:extLst>
          </p:cNvPr>
          <p:cNvSpPr/>
          <p:nvPr/>
        </p:nvSpPr>
        <p:spPr>
          <a:xfrm flipH="1">
            <a:off x="2286079" y="350980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Shape1">
            <a:extLst>
              <a:ext uri="{FF2B5EF4-FFF2-40B4-BE49-F238E27FC236}">
                <a16:creationId xmlns:a16="http://schemas.microsoft.com/office/drawing/2014/main" id="{7E209901-1709-4A25-8FC8-EDF6318B4FBD}"/>
              </a:ext>
            </a:extLst>
          </p:cNvPr>
          <p:cNvSpPr/>
          <p:nvPr/>
        </p:nvSpPr>
        <p:spPr>
          <a:xfrm flipH="1">
            <a:off x="3169163" y="555428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22C13D38-9A4F-488A-8F04-F6CD3AA0C331}"/>
              </a:ext>
            </a:extLst>
          </p:cNvPr>
          <p:cNvSpPr>
            <a:spLocks/>
          </p:cNvSpPr>
          <p:nvPr/>
        </p:nvSpPr>
        <p:spPr bwMode="auto">
          <a:xfrm>
            <a:off x="6058586" y="1242990"/>
            <a:ext cx="2354134" cy="2608165"/>
          </a:xfrm>
          <a:custGeom>
            <a:avLst/>
            <a:gdLst>
              <a:gd name="T0" fmla="*/ 360 w 722"/>
              <a:gd name="T1" fmla="*/ 0 h 983"/>
              <a:gd name="T2" fmla="*/ 0 w 722"/>
              <a:gd name="T3" fmla="*/ 311 h 983"/>
              <a:gd name="T4" fmla="*/ 0 w 722"/>
              <a:gd name="T5" fmla="*/ 305 h 983"/>
              <a:gd name="T6" fmla="*/ 0 w 722"/>
              <a:gd name="T7" fmla="*/ 421 h 983"/>
              <a:gd name="T8" fmla="*/ 0 w 722"/>
              <a:gd name="T9" fmla="*/ 983 h 983"/>
              <a:gd name="T10" fmla="*/ 485 w 722"/>
              <a:gd name="T11" fmla="*/ 703 h 983"/>
              <a:gd name="T12" fmla="*/ 591 w 722"/>
              <a:gd name="T13" fmla="*/ 642 h 983"/>
              <a:gd name="T14" fmla="*/ 722 w 722"/>
              <a:gd name="T15" fmla="*/ 362 h 983"/>
              <a:gd name="T16" fmla="*/ 360 w 722"/>
              <a:gd name="T17" fmla="*/ 0 h 983"/>
              <a:gd name="connsiteX0" fmla="*/ 10000 w 10000"/>
              <a:gd name="connsiteY0" fmla="*/ 580 h 6897"/>
              <a:gd name="connsiteX1" fmla="*/ 0 w 10000"/>
              <a:gd name="connsiteY1" fmla="*/ 61 h 6897"/>
              <a:gd name="connsiteX2" fmla="*/ 0 w 10000"/>
              <a:gd name="connsiteY2" fmla="*/ 0 h 6897"/>
              <a:gd name="connsiteX3" fmla="*/ 0 w 10000"/>
              <a:gd name="connsiteY3" fmla="*/ 1180 h 6897"/>
              <a:gd name="connsiteX4" fmla="*/ 0 w 10000"/>
              <a:gd name="connsiteY4" fmla="*/ 6897 h 6897"/>
              <a:gd name="connsiteX5" fmla="*/ 6717 w 10000"/>
              <a:gd name="connsiteY5" fmla="*/ 4049 h 6897"/>
              <a:gd name="connsiteX6" fmla="*/ 8186 w 10000"/>
              <a:gd name="connsiteY6" fmla="*/ 3428 h 6897"/>
              <a:gd name="connsiteX7" fmla="*/ 10000 w 10000"/>
              <a:gd name="connsiteY7" fmla="*/ 580 h 6897"/>
              <a:gd name="connsiteX0" fmla="*/ 8186 w 8186"/>
              <a:gd name="connsiteY0" fmla="*/ 4970 h 10000"/>
              <a:gd name="connsiteX1" fmla="*/ 0 w 8186"/>
              <a:gd name="connsiteY1" fmla="*/ 88 h 10000"/>
              <a:gd name="connsiteX2" fmla="*/ 0 w 8186"/>
              <a:gd name="connsiteY2" fmla="*/ 0 h 10000"/>
              <a:gd name="connsiteX3" fmla="*/ 0 w 8186"/>
              <a:gd name="connsiteY3" fmla="*/ 1711 h 10000"/>
              <a:gd name="connsiteX4" fmla="*/ 0 w 8186"/>
              <a:gd name="connsiteY4" fmla="*/ 10000 h 10000"/>
              <a:gd name="connsiteX5" fmla="*/ 6717 w 8186"/>
              <a:gd name="connsiteY5" fmla="*/ 5871 h 10000"/>
              <a:gd name="connsiteX6" fmla="*/ 8186 w 8186"/>
              <a:gd name="connsiteY6" fmla="*/ 49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" h="10000">
                <a:moveTo>
                  <a:pt x="8186" y="4970"/>
                </a:moveTo>
                <a:cubicBezTo>
                  <a:pt x="7067" y="4006"/>
                  <a:pt x="1364" y="916"/>
                  <a:pt x="0" y="88"/>
                </a:cubicBezTo>
                <a:lnTo>
                  <a:pt x="0" y="0"/>
                </a:lnTo>
                <a:lnTo>
                  <a:pt x="0" y="1711"/>
                </a:lnTo>
                <a:lnTo>
                  <a:pt x="0" y="10000"/>
                </a:lnTo>
                <a:lnTo>
                  <a:pt x="6717" y="5871"/>
                </a:lnTo>
                <a:lnTo>
                  <a:pt x="8186" y="497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325B2122-0EDF-4287-8097-9B2BDA5C926B}"/>
              </a:ext>
            </a:extLst>
          </p:cNvPr>
          <p:cNvSpPr>
            <a:spLocks/>
          </p:cNvSpPr>
          <p:nvPr/>
        </p:nvSpPr>
        <p:spPr bwMode="auto">
          <a:xfrm>
            <a:off x="3664939" y="1270034"/>
            <a:ext cx="2359286" cy="2528856"/>
          </a:xfrm>
          <a:custGeom>
            <a:avLst/>
            <a:gdLst>
              <a:gd name="T0" fmla="*/ 582 w 761"/>
              <a:gd name="T1" fmla="*/ 99 h 1034"/>
              <a:gd name="T2" fmla="*/ 88 w 761"/>
              <a:gd name="T3" fmla="*/ 234 h 1034"/>
              <a:gd name="T4" fmla="*/ 167 w 761"/>
              <a:gd name="T5" fmla="*/ 690 h 1034"/>
              <a:gd name="T6" fmla="*/ 280 w 761"/>
              <a:gd name="T7" fmla="*/ 755 h 1034"/>
              <a:gd name="T8" fmla="*/ 761 w 761"/>
              <a:gd name="T9" fmla="*/ 1034 h 1034"/>
              <a:gd name="T10" fmla="*/ 761 w 761"/>
              <a:gd name="T11" fmla="*/ 472 h 1034"/>
              <a:gd name="T12" fmla="*/ 761 w 761"/>
              <a:gd name="T13" fmla="*/ 356 h 1034"/>
              <a:gd name="T14" fmla="*/ 582 w 761"/>
              <a:gd name="T15" fmla="*/ 99 h 1034"/>
              <a:gd name="connsiteX0" fmla="*/ 9539 w 9539"/>
              <a:gd name="connsiteY0" fmla="*/ 1307 h 7864"/>
              <a:gd name="connsiteX1" fmla="*/ 695 w 9539"/>
              <a:gd name="connsiteY1" fmla="*/ 127 h 7864"/>
              <a:gd name="connsiteX2" fmla="*/ 1733 w 9539"/>
              <a:gd name="connsiteY2" fmla="*/ 4537 h 7864"/>
              <a:gd name="connsiteX3" fmla="*/ 3218 w 9539"/>
              <a:gd name="connsiteY3" fmla="*/ 5166 h 7864"/>
              <a:gd name="connsiteX4" fmla="*/ 9539 w 9539"/>
              <a:gd name="connsiteY4" fmla="*/ 7864 h 7864"/>
              <a:gd name="connsiteX5" fmla="*/ 9539 w 9539"/>
              <a:gd name="connsiteY5" fmla="*/ 2429 h 7864"/>
              <a:gd name="connsiteX6" fmla="*/ 9539 w 9539"/>
              <a:gd name="connsiteY6" fmla="*/ 1307 h 7864"/>
              <a:gd name="connsiteX0" fmla="*/ 8183 w 8183"/>
              <a:gd name="connsiteY0" fmla="*/ 0 h 8338"/>
              <a:gd name="connsiteX1" fmla="*/ 0 w 8183"/>
              <a:gd name="connsiteY1" fmla="*/ 4107 h 8338"/>
              <a:gd name="connsiteX2" fmla="*/ 1557 w 8183"/>
              <a:gd name="connsiteY2" fmla="*/ 4907 h 8338"/>
              <a:gd name="connsiteX3" fmla="*/ 8183 w 8183"/>
              <a:gd name="connsiteY3" fmla="*/ 8338 h 8338"/>
              <a:gd name="connsiteX4" fmla="*/ 8183 w 8183"/>
              <a:gd name="connsiteY4" fmla="*/ 1427 h 8338"/>
              <a:gd name="connsiteX5" fmla="*/ 8183 w 8183"/>
              <a:gd name="connsiteY5" fmla="*/ 0 h 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" h="8338">
                <a:moveTo>
                  <a:pt x="8183" y="0"/>
                </a:moveTo>
                <a:cubicBezTo>
                  <a:pt x="6819" y="447"/>
                  <a:pt x="1104" y="3289"/>
                  <a:pt x="0" y="4107"/>
                </a:cubicBezTo>
                <a:lnTo>
                  <a:pt x="1557" y="4907"/>
                </a:lnTo>
                <a:lnTo>
                  <a:pt x="8183" y="8338"/>
                </a:lnTo>
                <a:lnTo>
                  <a:pt x="8183" y="1427"/>
                </a:lnTo>
                <a:lnTo>
                  <a:pt x="8183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2D724EB4-1EAD-425B-BB38-A22B7D7D7B95}"/>
              </a:ext>
            </a:extLst>
          </p:cNvPr>
          <p:cNvSpPr>
            <a:spLocks/>
          </p:cNvSpPr>
          <p:nvPr/>
        </p:nvSpPr>
        <p:spPr bwMode="auto">
          <a:xfrm>
            <a:off x="3630073" y="2536035"/>
            <a:ext cx="2395381" cy="2559678"/>
          </a:xfrm>
          <a:custGeom>
            <a:avLst/>
            <a:gdLst>
              <a:gd name="T0" fmla="*/ 647 w 1128"/>
              <a:gd name="T1" fmla="*/ 98 h 775"/>
              <a:gd name="T2" fmla="*/ 534 w 1128"/>
              <a:gd name="T3" fmla="*/ 33 h 775"/>
              <a:gd name="T4" fmla="*/ 537 w 1128"/>
              <a:gd name="T5" fmla="*/ 35 h 775"/>
              <a:gd name="T6" fmla="*/ 231 w 1128"/>
              <a:gd name="T7" fmla="*/ 63 h 775"/>
              <a:gd name="T8" fmla="*/ 100 w 1128"/>
              <a:gd name="T9" fmla="*/ 559 h 775"/>
              <a:gd name="T10" fmla="*/ 535 w 1128"/>
              <a:gd name="T11" fmla="*/ 718 h 775"/>
              <a:gd name="T12" fmla="*/ 649 w 1128"/>
              <a:gd name="T13" fmla="*/ 652 h 775"/>
              <a:gd name="T14" fmla="*/ 1128 w 1128"/>
              <a:gd name="T15" fmla="*/ 377 h 775"/>
              <a:gd name="T16" fmla="*/ 647 w 1128"/>
              <a:gd name="T17" fmla="*/ 98 h 775"/>
              <a:gd name="connsiteX0" fmla="*/ 4849 w 9113"/>
              <a:gd name="connsiteY0" fmla="*/ 1322 h 9589"/>
              <a:gd name="connsiteX1" fmla="*/ 3847 w 9113"/>
              <a:gd name="connsiteY1" fmla="*/ 483 h 9589"/>
              <a:gd name="connsiteX2" fmla="*/ 3874 w 9113"/>
              <a:gd name="connsiteY2" fmla="*/ 509 h 9589"/>
              <a:gd name="connsiteX3" fmla="*/ 0 w 9113"/>
              <a:gd name="connsiteY3" fmla="*/ 7270 h 9589"/>
              <a:gd name="connsiteX4" fmla="*/ 3856 w 9113"/>
              <a:gd name="connsiteY4" fmla="*/ 9322 h 9589"/>
              <a:gd name="connsiteX5" fmla="*/ 4867 w 9113"/>
              <a:gd name="connsiteY5" fmla="*/ 8470 h 9589"/>
              <a:gd name="connsiteX6" fmla="*/ 9113 w 9113"/>
              <a:gd name="connsiteY6" fmla="*/ 4922 h 9589"/>
              <a:gd name="connsiteX7" fmla="*/ 4849 w 9113"/>
              <a:gd name="connsiteY7" fmla="*/ 1322 h 9589"/>
              <a:gd name="connsiteX0" fmla="*/ 1166 w 5845"/>
              <a:gd name="connsiteY0" fmla="*/ 1537 h 9880"/>
              <a:gd name="connsiteX1" fmla="*/ 66 w 5845"/>
              <a:gd name="connsiteY1" fmla="*/ 662 h 9880"/>
              <a:gd name="connsiteX2" fmla="*/ 96 w 5845"/>
              <a:gd name="connsiteY2" fmla="*/ 689 h 9880"/>
              <a:gd name="connsiteX3" fmla="*/ 76 w 5845"/>
              <a:gd name="connsiteY3" fmla="*/ 9880 h 9880"/>
              <a:gd name="connsiteX4" fmla="*/ 1186 w 5845"/>
              <a:gd name="connsiteY4" fmla="*/ 8991 h 9880"/>
              <a:gd name="connsiteX5" fmla="*/ 5845 w 5845"/>
              <a:gd name="connsiteY5" fmla="*/ 5291 h 9880"/>
              <a:gd name="connsiteX6" fmla="*/ 1166 w 5845"/>
              <a:gd name="connsiteY6" fmla="*/ 1537 h 9880"/>
              <a:gd name="connsiteX0" fmla="*/ 1937 w 9942"/>
              <a:gd name="connsiteY0" fmla="*/ 914 h 9358"/>
              <a:gd name="connsiteX1" fmla="*/ 55 w 9942"/>
              <a:gd name="connsiteY1" fmla="*/ 28 h 9358"/>
              <a:gd name="connsiteX2" fmla="*/ 106 w 9942"/>
              <a:gd name="connsiteY2" fmla="*/ 55 h 9358"/>
              <a:gd name="connsiteX3" fmla="*/ 72 w 9942"/>
              <a:gd name="connsiteY3" fmla="*/ 9358 h 9358"/>
              <a:gd name="connsiteX4" fmla="*/ 1971 w 9942"/>
              <a:gd name="connsiteY4" fmla="*/ 8458 h 9358"/>
              <a:gd name="connsiteX5" fmla="*/ 9942 w 9942"/>
              <a:gd name="connsiteY5" fmla="*/ 4713 h 9358"/>
              <a:gd name="connsiteX6" fmla="*/ 1937 w 9942"/>
              <a:gd name="connsiteY6" fmla="*/ 914 h 9358"/>
              <a:gd name="connsiteX0" fmla="*/ 1991 w 10043"/>
              <a:gd name="connsiteY0" fmla="*/ 978 h 10001"/>
              <a:gd name="connsiteX1" fmla="*/ 98 w 10043"/>
              <a:gd name="connsiteY1" fmla="*/ 31 h 10001"/>
              <a:gd name="connsiteX2" fmla="*/ 150 w 10043"/>
              <a:gd name="connsiteY2" fmla="*/ 60 h 10001"/>
              <a:gd name="connsiteX3" fmla="*/ 115 w 10043"/>
              <a:gd name="connsiteY3" fmla="*/ 10001 h 10001"/>
              <a:gd name="connsiteX4" fmla="*/ 2025 w 10043"/>
              <a:gd name="connsiteY4" fmla="*/ 9039 h 10001"/>
              <a:gd name="connsiteX5" fmla="*/ 10043 w 10043"/>
              <a:gd name="connsiteY5" fmla="*/ 5037 h 10001"/>
              <a:gd name="connsiteX6" fmla="*/ 1991 w 10043"/>
              <a:gd name="connsiteY6" fmla="*/ 978 h 10001"/>
              <a:gd name="connsiteX0" fmla="*/ 1997 w 10049"/>
              <a:gd name="connsiteY0" fmla="*/ 978 h 10001"/>
              <a:gd name="connsiteX1" fmla="*/ 104 w 10049"/>
              <a:gd name="connsiteY1" fmla="*/ 31 h 10001"/>
              <a:gd name="connsiteX2" fmla="*/ 156 w 10049"/>
              <a:gd name="connsiteY2" fmla="*/ 60 h 10001"/>
              <a:gd name="connsiteX3" fmla="*/ 121 w 10049"/>
              <a:gd name="connsiteY3" fmla="*/ 10001 h 10001"/>
              <a:gd name="connsiteX4" fmla="*/ 2031 w 10049"/>
              <a:gd name="connsiteY4" fmla="*/ 9039 h 10001"/>
              <a:gd name="connsiteX5" fmla="*/ 10049 w 10049"/>
              <a:gd name="connsiteY5" fmla="*/ 5037 h 10001"/>
              <a:gd name="connsiteX6" fmla="*/ 1997 w 10049"/>
              <a:gd name="connsiteY6" fmla="*/ 978 h 10001"/>
              <a:gd name="connsiteX0" fmla="*/ 2009 w 10061"/>
              <a:gd name="connsiteY0" fmla="*/ 978 h 10001"/>
              <a:gd name="connsiteX1" fmla="*/ 116 w 10061"/>
              <a:gd name="connsiteY1" fmla="*/ 31 h 10001"/>
              <a:gd name="connsiteX2" fmla="*/ 168 w 10061"/>
              <a:gd name="connsiteY2" fmla="*/ 60 h 10001"/>
              <a:gd name="connsiteX3" fmla="*/ 133 w 10061"/>
              <a:gd name="connsiteY3" fmla="*/ 10001 h 10001"/>
              <a:gd name="connsiteX4" fmla="*/ 2043 w 10061"/>
              <a:gd name="connsiteY4" fmla="*/ 9039 h 10001"/>
              <a:gd name="connsiteX5" fmla="*/ 10061 w 10061"/>
              <a:gd name="connsiteY5" fmla="*/ 5037 h 10001"/>
              <a:gd name="connsiteX6" fmla="*/ 2009 w 10061"/>
              <a:gd name="connsiteY6" fmla="*/ 978 h 10001"/>
              <a:gd name="connsiteX0" fmla="*/ 2027 w 10079"/>
              <a:gd name="connsiteY0" fmla="*/ 978 h 10001"/>
              <a:gd name="connsiteX1" fmla="*/ 134 w 10079"/>
              <a:gd name="connsiteY1" fmla="*/ 31 h 10001"/>
              <a:gd name="connsiteX2" fmla="*/ 186 w 10079"/>
              <a:gd name="connsiteY2" fmla="*/ 60 h 10001"/>
              <a:gd name="connsiteX3" fmla="*/ 151 w 10079"/>
              <a:gd name="connsiteY3" fmla="*/ 10001 h 10001"/>
              <a:gd name="connsiteX4" fmla="*/ 2061 w 10079"/>
              <a:gd name="connsiteY4" fmla="*/ 9039 h 10001"/>
              <a:gd name="connsiteX5" fmla="*/ 10079 w 10079"/>
              <a:gd name="connsiteY5" fmla="*/ 5037 h 10001"/>
              <a:gd name="connsiteX6" fmla="*/ 2027 w 10079"/>
              <a:gd name="connsiteY6" fmla="*/ 978 h 10001"/>
              <a:gd name="connsiteX0" fmla="*/ 2027 w 9750"/>
              <a:gd name="connsiteY0" fmla="*/ 978 h 10001"/>
              <a:gd name="connsiteX1" fmla="*/ 134 w 9750"/>
              <a:gd name="connsiteY1" fmla="*/ 31 h 10001"/>
              <a:gd name="connsiteX2" fmla="*/ 186 w 9750"/>
              <a:gd name="connsiteY2" fmla="*/ 60 h 10001"/>
              <a:gd name="connsiteX3" fmla="*/ 151 w 9750"/>
              <a:gd name="connsiteY3" fmla="*/ 10001 h 10001"/>
              <a:gd name="connsiteX4" fmla="*/ 2061 w 9750"/>
              <a:gd name="connsiteY4" fmla="*/ 9039 h 10001"/>
              <a:gd name="connsiteX5" fmla="*/ 9750 w 9750"/>
              <a:gd name="connsiteY5" fmla="*/ 4975 h 10001"/>
              <a:gd name="connsiteX6" fmla="*/ 2027 w 9750"/>
              <a:gd name="connsiteY6" fmla="*/ 978 h 10001"/>
              <a:gd name="connsiteX0" fmla="*/ 2079 w 10000"/>
              <a:gd name="connsiteY0" fmla="*/ 978 h 10000"/>
              <a:gd name="connsiteX1" fmla="*/ 137 w 10000"/>
              <a:gd name="connsiteY1" fmla="*/ 31 h 10000"/>
              <a:gd name="connsiteX2" fmla="*/ 191 w 10000"/>
              <a:gd name="connsiteY2" fmla="*/ 60 h 10000"/>
              <a:gd name="connsiteX3" fmla="*/ 155 w 10000"/>
              <a:gd name="connsiteY3" fmla="*/ 10000 h 10000"/>
              <a:gd name="connsiteX4" fmla="*/ 2114 w 10000"/>
              <a:gd name="connsiteY4" fmla="*/ 9038 h 10000"/>
              <a:gd name="connsiteX5" fmla="*/ 10000 w 10000"/>
              <a:gd name="connsiteY5" fmla="*/ 5087 h 10000"/>
              <a:gd name="connsiteX6" fmla="*/ 2079 w 10000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" h="10000">
                <a:moveTo>
                  <a:pt x="2079" y="978"/>
                </a:moveTo>
                <a:lnTo>
                  <a:pt x="137" y="31"/>
                </a:lnTo>
                <a:cubicBezTo>
                  <a:pt x="155" y="31"/>
                  <a:pt x="214" y="-54"/>
                  <a:pt x="191" y="60"/>
                </a:cubicBezTo>
                <a:cubicBezTo>
                  <a:pt x="93" y="526"/>
                  <a:pt x="-165" y="8503"/>
                  <a:pt x="155" y="10000"/>
                </a:cubicBezTo>
                <a:lnTo>
                  <a:pt x="2114" y="9038"/>
                </a:lnTo>
                <a:lnTo>
                  <a:pt x="10189" y="5087"/>
                </a:lnTo>
                <a:lnTo>
                  <a:pt x="2079" y="97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9AA798C0-2E8A-4094-BE04-32923C6A64A3}"/>
              </a:ext>
            </a:extLst>
          </p:cNvPr>
          <p:cNvSpPr>
            <a:spLocks/>
          </p:cNvSpPr>
          <p:nvPr/>
        </p:nvSpPr>
        <p:spPr bwMode="auto">
          <a:xfrm>
            <a:off x="3664940" y="3851157"/>
            <a:ext cx="2378818" cy="2579738"/>
          </a:xfrm>
          <a:custGeom>
            <a:avLst/>
            <a:gdLst>
              <a:gd name="T0" fmla="*/ 240 w 719"/>
              <a:gd name="T1" fmla="*/ 275 h 981"/>
              <a:gd name="T2" fmla="*/ 126 w 719"/>
              <a:gd name="T3" fmla="*/ 341 h 981"/>
              <a:gd name="T4" fmla="*/ 130 w 719"/>
              <a:gd name="T5" fmla="*/ 340 h 981"/>
              <a:gd name="T6" fmla="*/ 0 w 719"/>
              <a:gd name="T7" fmla="*/ 619 h 981"/>
              <a:gd name="T8" fmla="*/ 364 w 719"/>
              <a:gd name="T9" fmla="*/ 980 h 981"/>
              <a:gd name="T10" fmla="*/ 719 w 719"/>
              <a:gd name="T11" fmla="*/ 690 h 981"/>
              <a:gd name="T12" fmla="*/ 719 w 719"/>
              <a:gd name="T13" fmla="*/ 545 h 981"/>
              <a:gd name="T14" fmla="*/ 719 w 719"/>
              <a:gd name="T15" fmla="*/ 0 h 981"/>
              <a:gd name="T16" fmla="*/ 240 w 719"/>
              <a:gd name="T17" fmla="*/ 275 h 981"/>
              <a:gd name="connsiteX0" fmla="*/ 1586 w 8248"/>
              <a:gd name="connsiteY0" fmla="*/ 2803 h 10102"/>
              <a:gd name="connsiteX1" fmla="*/ 0 w 8248"/>
              <a:gd name="connsiteY1" fmla="*/ 3476 h 10102"/>
              <a:gd name="connsiteX2" fmla="*/ 56 w 8248"/>
              <a:gd name="connsiteY2" fmla="*/ 3466 h 10102"/>
              <a:gd name="connsiteX3" fmla="*/ 3311 w 8248"/>
              <a:gd name="connsiteY3" fmla="*/ 9990 h 10102"/>
              <a:gd name="connsiteX4" fmla="*/ 8248 w 8248"/>
              <a:gd name="connsiteY4" fmla="*/ 7034 h 10102"/>
              <a:gd name="connsiteX5" fmla="*/ 8248 w 8248"/>
              <a:gd name="connsiteY5" fmla="*/ 5556 h 10102"/>
              <a:gd name="connsiteX6" fmla="*/ 8248 w 8248"/>
              <a:gd name="connsiteY6" fmla="*/ 0 h 10102"/>
              <a:gd name="connsiteX7" fmla="*/ 1586 w 8248"/>
              <a:gd name="connsiteY7" fmla="*/ 2803 h 10102"/>
              <a:gd name="connsiteX0" fmla="*/ 1923 w 10000"/>
              <a:gd name="connsiteY0" fmla="*/ 2775 h 6963"/>
              <a:gd name="connsiteX1" fmla="*/ 0 w 10000"/>
              <a:gd name="connsiteY1" fmla="*/ 3441 h 6963"/>
              <a:gd name="connsiteX2" fmla="*/ 68 w 10000"/>
              <a:gd name="connsiteY2" fmla="*/ 3431 h 6963"/>
              <a:gd name="connsiteX3" fmla="*/ 10000 w 10000"/>
              <a:gd name="connsiteY3" fmla="*/ 6963 h 6963"/>
              <a:gd name="connsiteX4" fmla="*/ 10000 w 10000"/>
              <a:gd name="connsiteY4" fmla="*/ 5500 h 6963"/>
              <a:gd name="connsiteX5" fmla="*/ 10000 w 10000"/>
              <a:gd name="connsiteY5" fmla="*/ 0 h 6963"/>
              <a:gd name="connsiteX6" fmla="*/ 1923 w 10000"/>
              <a:gd name="connsiteY6" fmla="*/ 2775 h 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6963">
                <a:moveTo>
                  <a:pt x="1923" y="2775"/>
                </a:moveTo>
                <a:lnTo>
                  <a:pt x="0" y="3441"/>
                </a:lnTo>
                <a:cubicBezTo>
                  <a:pt x="17" y="3431"/>
                  <a:pt x="51" y="3431"/>
                  <a:pt x="68" y="3431"/>
                </a:cubicBezTo>
                <a:cubicBezTo>
                  <a:pt x="1735" y="4018"/>
                  <a:pt x="8345" y="6618"/>
                  <a:pt x="10000" y="6963"/>
                </a:cubicBezTo>
                <a:lnTo>
                  <a:pt x="10000" y="5500"/>
                </a:lnTo>
                <a:lnTo>
                  <a:pt x="10000" y="0"/>
                </a:lnTo>
                <a:lnTo>
                  <a:pt x="1923" y="2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19CA4E2B-6D4A-4F49-A6AB-263BB0100911}"/>
              </a:ext>
            </a:extLst>
          </p:cNvPr>
          <p:cNvSpPr>
            <a:spLocks/>
          </p:cNvSpPr>
          <p:nvPr/>
        </p:nvSpPr>
        <p:spPr bwMode="auto">
          <a:xfrm>
            <a:off x="6072393" y="3844806"/>
            <a:ext cx="2353028" cy="2586088"/>
          </a:xfrm>
          <a:custGeom>
            <a:avLst/>
            <a:gdLst>
              <a:gd name="T0" fmla="*/ 587 w 759"/>
              <a:gd name="T1" fmla="*/ 340 h 1033"/>
              <a:gd name="T2" fmla="*/ 482 w 759"/>
              <a:gd name="T3" fmla="*/ 279 h 1033"/>
              <a:gd name="T4" fmla="*/ 0 w 759"/>
              <a:gd name="T5" fmla="*/ 0 h 1033"/>
              <a:gd name="T6" fmla="*/ 0 w 759"/>
              <a:gd name="T7" fmla="*/ 545 h 1033"/>
              <a:gd name="T8" fmla="*/ 0 w 759"/>
              <a:gd name="T9" fmla="*/ 690 h 1033"/>
              <a:gd name="T10" fmla="*/ 0 w 759"/>
              <a:gd name="T11" fmla="*/ 689 h 1033"/>
              <a:gd name="T12" fmla="*/ 173 w 759"/>
              <a:gd name="T13" fmla="*/ 932 h 1033"/>
              <a:gd name="T14" fmla="*/ 669 w 759"/>
              <a:gd name="T15" fmla="*/ 801 h 1033"/>
              <a:gd name="T16" fmla="*/ 587 w 759"/>
              <a:gd name="T17" fmla="*/ 340 h 1033"/>
              <a:gd name="connsiteX0" fmla="*/ 7734 w 9459"/>
              <a:gd name="connsiteY0" fmla="*/ 3291 h 7881"/>
              <a:gd name="connsiteX1" fmla="*/ 6350 w 9459"/>
              <a:gd name="connsiteY1" fmla="*/ 2701 h 7881"/>
              <a:gd name="connsiteX2" fmla="*/ 0 w 9459"/>
              <a:gd name="connsiteY2" fmla="*/ 0 h 7881"/>
              <a:gd name="connsiteX3" fmla="*/ 0 w 9459"/>
              <a:gd name="connsiteY3" fmla="*/ 5276 h 7881"/>
              <a:gd name="connsiteX4" fmla="*/ 0 w 9459"/>
              <a:gd name="connsiteY4" fmla="*/ 6680 h 7881"/>
              <a:gd name="connsiteX5" fmla="*/ 0 w 9459"/>
              <a:gd name="connsiteY5" fmla="*/ 6670 h 7881"/>
              <a:gd name="connsiteX6" fmla="*/ 8814 w 9459"/>
              <a:gd name="connsiteY6" fmla="*/ 7754 h 7881"/>
              <a:gd name="connsiteX7" fmla="*/ 7734 w 9459"/>
              <a:gd name="connsiteY7" fmla="*/ 3291 h 7881"/>
              <a:gd name="connsiteX0" fmla="*/ 8176 w 8176"/>
              <a:gd name="connsiteY0" fmla="*/ 4176 h 8476"/>
              <a:gd name="connsiteX1" fmla="*/ 6713 w 8176"/>
              <a:gd name="connsiteY1" fmla="*/ 3427 h 8476"/>
              <a:gd name="connsiteX2" fmla="*/ 0 w 8176"/>
              <a:gd name="connsiteY2" fmla="*/ 0 h 8476"/>
              <a:gd name="connsiteX3" fmla="*/ 0 w 8176"/>
              <a:gd name="connsiteY3" fmla="*/ 6695 h 8476"/>
              <a:gd name="connsiteX4" fmla="*/ 0 w 8176"/>
              <a:gd name="connsiteY4" fmla="*/ 8476 h 8476"/>
              <a:gd name="connsiteX5" fmla="*/ 0 w 8176"/>
              <a:gd name="connsiteY5" fmla="*/ 8463 h 8476"/>
              <a:gd name="connsiteX6" fmla="*/ 8176 w 8176"/>
              <a:gd name="connsiteY6" fmla="*/ 4176 h 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" h="8476">
                <a:moveTo>
                  <a:pt x="8176" y="4176"/>
                </a:moveTo>
                <a:lnTo>
                  <a:pt x="6713" y="3427"/>
                </a:lnTo>
                <a:lnTo>
                  <a:pt x="0" y="0"/>
                </a:lnTo>
                <a:lnTo>
                  <a:pt x="0" y="6695"/>
                </a:lnTo>
                <a:lnTo>
                  <a:pt x="0" y="8476"/>
                </a:lnTo>
                <a:lnTo>
                  <a:pt x="0" y="8463"/>
                </a:lnTo>
                <a:cubicBezTo>
                  <a:pt x="1363" y="7746"/>
                  <a:pt x="7057" y="5015"/>
                  <a:pt x="8176" y="4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F623AAB3-EC1B-446A-9FE4-0161C7A17F3B}"/>
              </a:ext>
            </a:extLst>
          </p:cNvPr>
          <p:cNvSpPr>
            <a:spLocks/>
          </p:cNvSpPr>
          <p:nvPr/>
        </p:nvSpPr>
        <p:spPr bwMode="auto">
          <a:xfrm>
            <a:off x="6142001" y="2563596"/>
            <a:ext cx="2301057" cy="2532116"/>
          </a:xfrm>
          <a:custGeom>
            <a:avLst/>
            <a:gdLst>
              <a:gd name="T0" fmla="*/ 1030 w 1130"/>
              <a:gd name="T1" fmla="*/ 220 h 778"/>
              <a:gd name="T2" fmla="*/ 589 w 1130"/>
              <a:gd name="T3" fmla="*/ 62 h 778"/>
              <a:gd name="T4" fmla="*/ 591 w 1130"/>
              <a:gd name="T5" fmla="*/ 60 h 778"/>
              <a:gd name="T6" fmla="*/ 485 w 1130"/>
              <a:gd name="T7" fmla="*/ 121 h 778"/>
              <a:gd name="T8" fmla="*/ 0 w 1130"/>
              <a:gd name="T9" fmla="*/ 401 h 778"/>
              <a:gd name="T10" fmla="*/ 482 w 1130"/>
              <a:gd name="T11" fmla="*/ 680 h 778"/>
              <a:gd name="T12" fmla="*/ 587 w 1130"/>
              <a:gd name="T13" fmla="*/ 741 h 778"/>
              <a:gd name="T14" fmla="*/ 586 w 1130"/>
              <a:gd name="T15" fmla="*/ 740 h 778"/>
              <a:gd name="T16" fmla="*/ 897 w 1130"/>
              <a:gd name="T17" fmla="*/ 716 h 778"/>
              <a:gd name="T18" fmla="*/ 1030 w 1130"/>
              <a:gd name="T19" fmla="*/ 220 h 778"/>
              <a:gd name="connsiteX0" fmla="*/ 9115 w 9115"/>
              <a:gd name="connsiteY0" fmla="*/ 2332 h 9028"/>
              <a:gd name="connsiteX1" fmla="*/ 5212 w 9115"/>
              <a:gd name="connsiteY1" fmla="*/ 301 h 9028"/>
              <a:gd name="connsiteX2" fmla="*/ 5230 w 9115"/>
              <a:gd name="connsiteY2" fmla="*/ 275 h 9028"/>
              <a:gd name="connsiteX3" fmla="*/ 4292 w 9115"/>
              <a:gd name="connsiteY3" fmla="*/ 1059 h 9028"/>
              <a:gd name="connsiteX4" fmla="*/ 0 w 9115"/>
              <a:gd name="connsiteY4" fmla="*/ 4658 h 9028"/>
              <a:gd name="connsiteX5" fmla="*/ 4265 w 9115"/>
              <a:gd name="connsiteY5" fmla="*/ 8244 h 9028"/>
              <a:gd name="connsiteX6" fmla="*/ 5195 w 9115"/>
              <a:gd name="connsiteY6" fmla="*/ 9028 h 9028"/>
              <a:gd name="connsiteX7" fmla="*/ 5186 w 9115"/>
              <a:gd name="connsiteY7" fmla="*/ 9016 h 9028"/>
              <a:gd name="connsiteX8" fmla="*/ 9115 w 9115"/>
              <a:gd name="connsiteY8" fmla="*/ 2332 h 9028"/>
              <a:gd name="connsiteX0" fmla="*/ 5690 w 5738"/>
              <a:gd name="connsiteY0" fmla="*/ 9682 h 9695"/>
              <a:gd name="connsiteX1" fmla="*/ 5718 w 5738"/>
              <a:gd name="connsiteY1" fmla="*/ 28 h 9695"/>
              <a:gd name="connsiteX2" fmla="*/ 5738 w 5738"/>
              <a:gd name="connsiteY2" fmla="*/ 0 h 9695"/>
              <a:gd name="connsiteX3" fmla="*/ 4709 w 5738"/>
              <a:gd name="connsiteY3" fmla="*/ 868 h 9695"/>
              <a:gd name="connsiteX4" fmla="*/ 0 w 5738"/>
              <a:gd name="connsiteY4" fmla="*/ 4855 h 9695"/>
              <a:gd name="connsiteX5" fmla="*/ 4679 w 5738"/>
              <a:gd name="connsiteY5" fmla="*/ 8827 h 9695"/>
              <a:gd name="connsiteX6" fmla="*/ 5699 w 5738"/>
              <a:gd name="connsiteY6" fmla="*/ 9695 h 9695"/>
              <a:gd name="connsiteX7" fmla="*/ 5690 w 5738"/>
              <a:gd name="connsiteY7" fmla="*/ 9682 h 9695"/>
              <a:gd name="connsiteX0" fmla="*/ 9711 w 9795"/>
              <a:gd name="connsiteY0" fmla="*/ 9987 h 10000"/>
              <a:gd name="connsiteX1" fmla="*/ 9760 w 9795"/>
              <a:gd name="connsiteY1" fmla="*/ 29 h 10000"/>
              <a:gd name="connsiteX2" fmla="*/ 9795 w 9795"/>
              <a:gd name="connsiteY2" fmla="*/ 0 h 10000"/>
              <a:gd name="connsiteX3" fmla="*/ 8002 w 9795"/>
              <a:gd name="connsiteY3" fmla="*/ 895 h 10000"/>
              <a:gd name="connsiteX4" fmla="*/ 0 w 9795"/>
              <a:gd name="connsiteY4" fmla="*/ 5000 h 10000"/>
              <a:gd name="connsiteX5" fmla="*/ 7949 w 9795"/>
              <a:gd name="connsiteY5" fmla="*/ 9105 h 10000"/>
              <a:gd name="connsiteX6" fmla="*/ 9727 w 9795"/>
              <a:gd name="connsiteY6" fmla="*/ 10000 h 10000"/>
              <a:gd name="connsiteX7" fmla="*/ 9711 w 9795"/>
              <a:gd name="connsiteY7" fmla="*/ 9987 h 10000"/>
              <a:gd name="connsiteX0" fmla="*/ 9823 w 9909"/>
              <a:gd name="connsiteY0" fmla="*/ 9987 h 10000"/>
              <a:gd name="connsiteX1" fmla="*/ 9873 w 9909"/>
              <a:gd name="connsiteY1" fmla="*/ 29 h 10000"/>
              <a:gd name="connsiteX2" fmla="*/ 9909 w 9909"/>
              <a:gd name="connsiteY2" fmla="*/ 0 h 10000"/>
              <a:gd name="connsiteX3" fmla="*/ 8078 w 9909"/>
              <a:gd name="connsiteY3" fmla="*/ 895 h 10000"/>
              <a:gd name="connsiteX4" fmla="*/ 0 w 9909"/>
              <a:gd name="connsiteY4" fmla="*/ 5050 h 10000"/>
              <a:gd name="connsiteX5" fmla="*/ 8024 w 9909"/>
              <a:gd name="connsiteY5" fmla="*/ 9105 h 10000"/>
              <a:gd name="connsiteX6" fmla="*/ 9840 w 9909"/>
              <a:gd name="connsiteY6" fmla="*/ 10000 h 10000"/>
              <a:gd name="connsiteX7" fmla="*/ 9823 w 9909"/>
              <a:gd name="connsiteY7" fmla="*/ 99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" h="10000">
                <a:moveTo>
                  <a:pt x="9823" y="9987"/>
                </a:moveTo>
                <a:cubicBezTo>
                  <a:pt x="9829" y="8325"/>
                  <a:pt x="9859" y="1694"/>
                  <a:pt x="9873" y="29"/>
                </a:cubicBezTo>
                <a:cubicBezTo>
                  <a:pt x="9873" y="14"/>
                  <a:pt x="9892" y="0"/>
                  <a:pt x="9909" y="0"/>
                </a:cubicBezTo>
                <a:cubicBezTo>
                  <a:pt x="9298" y="298"/>
                  <a:pt x="9729" y="53"/>
                  <a:pt x="8078" y="895"/>
                </a:cubicBezTo>
                <a:lnTo>
                  <a:pt x="0" y="5050"/>
                </a:lnTo>
                <a:lnTo>
                  <a:pt x="8024" y="9105"/>
                </a:lnTo>
                <a:cubicBezTo>
                  <a:pt x="9664" y="9930"/>
                  <a:pt x="9234" y="9702"/>
                  <a:pt x="9840" y="10000"/>
                </a:cubicBezTo>
                <a:cubicBezTo>
                  <a:pt x="9834" y="9996"/>
                  <a:pt x="9829" y="9991"/>
                  <a:pt x="9823" y="99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092CE7-2AE1-403D-9805-595BA3C72B2C}"/>
              </a:ext>
            </a:extLst>
          </p:cNvPr>
          <p:cNvGrpSpPr/>
          <p:nvPr/>
        </p:nvGrpSpPr>
        <p:grpSpPr>
          <a:xfrm>
            <a:off x="5466130" y="3253202"/>
            <a:ext cx="1192402" cy="1192949"/>
            <a:chOff x="5085900" y="2736410"/>
            <a:chExt cx="1953921" cy="1954816"/>
          </a:xfrm>
        </p:grpSpPr>
        <p:sp>
          <p:nvSpPr>
            <p:cNvPr id="55" name="Oval 141">
              <a:extLst>
                <a:ext uri="{FF2B5EF4-FFF2-40B4-BE49-F238E27FC236}">
                  <a16:creationId xmlns:a16="http://schemas.microsoft.com/office/drawing/2014/main" id="{4B9B43A0-45FF-422D-A030-6E7381D3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00" y="2736410"/>
              <a:ext cx="1953921" cy="1954816"/>
            </a:xfrm>
            <a:prstGeom prst="ellipse">
              <a:avLst/>
            </a:prstGeom>
            <a:noFill/>
            <a:ln w="2095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146">
              <a:extLst>
                <a:ext uri="{FF2B5EF4-FFF2-40B4-BE49-F238E27FC236}">
                  <a16:creationId xmlns:a16="http://schemas.microsoft.com/office/drawing/2014/main" id="{88FB404F-8BA2-48D0-93CC-C3B353A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792" y="2965512"/>
              <a:ext cx="1522138" cy="1522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830436-C023-4375-B56E-0E332A1F52C8}"/>
              </a:ext>
            </a:extLst>
          </p:cNvPr>
          <p:cNvSpPr txBox="1"/>
          <p:nvPr/>
        </p:nvSpPr>
        <p:spPr>
          <a:xfrm>
            <a:off x="-350229" y="5037775"/>
            <a:ext cx="4743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accent4"/>
                </a:solidFill>
                <a:ea typeface="+mn-lt"/>
                <a:cs typeface="+mn-lt"/>
              </a:rPr>
              <a:t>Автоматическая интеграция интерфейсов</a:t>
            </a:r>
          </a:p>
          <a:p>
            <a:pPr lvl="1"/>
            <a:r>
              <a:rPr lang="ru-RU" sz="1400">
                <a:solidFill>
                  <a:schemeClr val="accent4"/>
                </a:solidFill>
                <a:ea typeface="+mn-lt"/>
                <a:cs typeface="+mn-lt"/>
              </a:rPr>
              <a:t>с CMS для сохранения введенных пользователем данных.</a:t>
            </a:r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BADAD28B-ABC5-4C68-971A-EDF4E902CA79}"/>
              </a:ext>
            </a:extLst>
          </p:cNvPr>
          <p:cNvSpPr/>
          <p:nvPr/>
        </p:nvSpPr>
        <p:spPr>
          <a:xfrm>
            <a:off x="9034813" y="2795199"/>
            <a:ext cx="3899304" cy="17235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Платформенный плагин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расширяющий настройки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компонентов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Позволяющий настраивать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логику, интеграции,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делать предпросмотр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макетов и экспортировать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код существующих проектов.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C3CAE8-7CCF-44B1-BDE4-3142526EBC0C}"/>
              </a:ext>
            </a:extLst>
          </p:cNvPr>
          <p:cNvSpPr txBox="1"/>
          <p:nvPr/>
        </p:nvSpPr>
        <p:spPr>
          <a:xfrm>
            <a:off x="7009582" y="3373313"/>
            <a:ext cx="14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FIGMA PLUGIN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7E4333-0674-49E0-9273-77FF5A0839CF}"/>
              </a:ext>
            </a:extLst>
          </p:cNvPr>
          <p:cNvSpPr txBox="1"/>
          <p:nvPr/>
        </p:nvSpPr>
        <p:spPr>
          <a:xfrm>
            <a:off x="6386959" y="4746425"/>
            <a:ext cx="20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CODE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EXPORT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2BA21E-B072-477C-837A-36D725FC10DF}"/>
              </a:ext>
            </a:extLst>
          </p:cNvPr>
          <p:cNvSpPr txBox="1"/>
          <p:nvPr/>
        </p:nvSpPr>
        <p:spPr>
          <a:xfrm>
            <a:off x="4555497" y="4645513"/>
            <a:ext cx="205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HEADLESS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CMS DATA STORAGE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EAC925-86CC-4DBB-A2CF-60DE8F703C98}"/>
              </a:ext>
            </a:extLst>
          </p:cNvPr>
          <p:cNvSpPr txBox="1"/>
          <p:nvPr/>
        </p:nvSpPr>
        <p:spPr>
          <a:xfrm>
            <a:off x="3733492" y="3368510"/>
            <a:ext cx="195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API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GENERAT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OR</a:t>
            </a:r>
            <a:endParaRPr lang="ru-RU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94072C-0D48-44D4-AA8E-C2BEBC295E9E}"/>
              </a:ext>
            </a:extLst>
          </p:cNvPr>
          <p:cNvSpPr txBox="1"/>
          <p:nvPr/>
        </p:nvSpPr>
        <p:spPr>
          <a:xfrm>
            <a:off x="4746001" y="2292921"/>
            <a:ext cx="101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CI / CD</a:t>
            </a:r>
            <a:endParaRPr lang="ru-RU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CFA9E3-1A84-4610-BEB4-90D815978197}"/>
              </a:ext>
            </a:extLst>
          </p:cNvPr>
          <p:cNvSpPr txBox="1"/>
          <p:nvPr/>
        </p:nvSpPr>
        <p:spPr>
          <a:xfrm>
            <a:off x="6350037" y="2277200"/>
            <a:ext cx="145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ASSETS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CEAFD8-2FA0-4164-B72D-86ED6354F22D}"/>
              </a:ext>
            </a:extLst>
          </p:cNvPr>
          <p:cNvSpPr txBox="1"/>
          <p:nvPr/>
        </p:nvSpPr>
        <p:spPr>
          <a:xfrm>
            <a:off x="8448571" y="1111069"/>
            <a:ext cx="3509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Библиотека готовых компонентов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из которых можно строить UI.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Полное соответствие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Корпоративному Brand Book.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7E2A133-1F73-4971-8809-ED0BD4EA27C9}"/>
              </a:ext>
            </a:extLst>
          </p:cNvPr>
          <p:cNvSpPr txBox="1"/>
          <p:nvPr/>
        </p:nvSpPr>
        <p:spPr>
          <a:xfrm>
            <a:off x="-326616" y="3133754"/>
            <a:ext cx="317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Автогенерация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RestAPI для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пользовательских данных.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D35B8D-1684-4154-8FC3-E366CF0BDF54}"/>
              </a:ext>
            </a:extLst>
          </p:cNvPr>
          <p:cNvSpPr txBox="1"/>
          <p:nvPr/>
        </p:nvSpPr>
        <p:spPr>
          <a:xfrm>
            <a:off x="8527750" y="5121634"/>
            <a:ext cx="366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 экспорта отрисованного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интерфейса в исполняемый код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на базе Корпоративного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UI Framework-а.</a:t>
            </a:r>
            <a:endParaRPr lang="ru-RU" sz="14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73" name="Rectangle 184">
            <a:extLst>
              <a:ext uri="{FF2B5EF4-FFF2-40B4-BE49-F238E27FC236}">
                <a16:creationId xmlns:a16="http://schemas.microsoft.com/office/drawing/2014/main" id="{5990F8E5-3092-43BE-9091-EC68FA174AC8}"/>
              </a:ext>
            </a:extLst>
          </p:cNvPr>
          <p:cNvSpPr/>
          <p:nvPr/>
        </p:nvSpPr>
        <p:spPr>
          <a:xfrm>
            <a:off x="124082" y="1263872"/>
            <a:ext cx="3952241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Запуск CI/CD процессов из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 Plugin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Автоматическое создание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Gitlab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Модели данных для Headless CMS,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Код пользовательского интерфейса.</a:t>
            </a:r>
            <a:endParaRPr lang="en-IN" sz="1400" b="1">
              <a:solidFill>
                <a:schemeClr val="bg2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D98EBFA0-F99B-4CCF-86D7-13F8A42C096B}"/>
              </a:ext>
            </a:extLst>
          </p:cNvPr>
          <p:cNvSpPr txBox="1">
            <a:spLocks/>
          </p:cNvSpPr>
          <p:nvPr/>
        </p:nvSpPr>
        <p:spPr>
          <a:xfrm>
            <a:off x="194435" y="223824"/>
            <a:ext cx="8554710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КОМПОНЕНТЫ </a:t>
            </a:r>
            <a:r>
              <a:rPr lang="en-US" sz="3000"/>
              <a:t>LOW-CODE </a:t>
            </a:r>
            <a:r>
              <a:rPr lang="ru-RU" sz="3000"/>
              <a:t>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286394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6FC96-1CD7-5F40-B09E-AF36D4A0B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3" y="179219"/>
            <a:ext cx="9352733" cy="4153295"/>
          </a:xfrm>
        </p:spPr>
        <p:txBody>
          <a:bodyPr/>
          <a:lstStyle/>
          <a:p>
            <a:r>
              <a:rPr lang="ru-RU" sz="4000"/>
              <a:t>СОСТАВ</a:t>
            </a:r>
            <a:r>
              <a:rPr lang="en-US" sz="4000"/>
              <a:t> </a:t>
            </a:r>
            <a:r>
              <a:rPr lang="ru-RU" sz="4000"/>
              <a:t>КОМАНДЫ С ИСПОЛЬЗОВАНИЕМ </a:t>
            </a:r>
            <a:r>
              <a:rPr lang="en-US" sz="4000"/>
              <a:t>LOW-CODE</a:t>
            </a:r>
            <a:endParaRPr lang="ru-RU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0D74-BB12-A940-A7F5-F01C4C07FC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19173" y="4789919"/>
            <a:ext cx="6295760" cy="1339419"/>
          </a:xfrm>
        </p:spPr>
        <p:txBody>
          <a:bodyPr>
            <a:normAutofit/>
          </a:bodyPr>
          <a:lstStyle/>
          <a:p>
            <a:r>
              <a:rPr lang="ru-RU"/>
              <a:t>ОСНОВНАЯ ЦЕЛЬ</a:t>
            </a:r>
            <a:r>
              <a:rPr lang="en-US"/>
              <a:t>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ОБЕСПЕЧИТЬ КОМАНДУ ПРОЗРАЧНЫМИ </a:t>
            </a:r>
            <a:r>
              <a:rPr lang="en-US"/>
              <a:t>IT </a:t>
            </a:r>
            <a:r>
              <a:rPr lang="ru-RU"/>
              <a:t>РОЛЯМИ,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ЗАИНТЕРЕСОВАТЬ </a:t>
            </a:r>
            <a:r>
              <a:rPr lang="en-US"/>
              <a:t>MIDDLE </a:t>
            </a:r>
            <a:r>
              <a:rPr lang="ru-RU"/>
              <a:t>И </a:t>
            </a:r>
            <a:r>
              <a:rPr lang="en-US"/>
              <a:t>SENIOR</a:t>
            </a:r>
            <a:r>
              <a:rPr lang="ru-RU"/>
              <a:t> РАЗРАБОТЧИКОВ.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6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КОМАНДЫ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F5DD66-F5D2-DB40-B4E9-E6899C955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3698" cy="756424"/>
          </a:xfrm>
        </p:spPr>
        <p:txBody>
          <a:bodyPr>
            <a:noAutofit/>
          </a:bodyPr>
          <a:lstStyle/>
          <a:p>
            <a:r>
              <a:rPr lang="ru-RU" sz="3000"/>
              <a:t>ДОПУСТИМЫЕ РОЛИ В КОМАНДЕ</a:t>
            </a:r>
            <a:r>
              <a:rPr lang="en-US" sz="3000"/>
              <a:t> C LOW-CODE</a:t>
            </a:r>
            <a:r>
              <a:rPr lang="ru-RU" sz="3000"/>
              <a:t> </a:t>
            </a:r>
          </a:p>
        </p:txBody>
      </p:sp>
      <p:pic>
        <p:nvPicPr>
          <p:cNvPr id="7" name="Рисунок 6" descr="Художник женский со сплошной заливкой">
            <a:extLst>
              <a:ext uri="{FF2B5EF4-FFF2-40B4-BE49-F238E27FC236}">
                <a16:creationId xmlns:a16="http://schemas.microsoft.com/office/drawing/2014/main" id="{737F2004-825D-4D6C-AE73-20BA1C362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9216" y="2817076"/>
            <a:ext cx="729158" cy="729158"/>
          </a:xfrm>
          <a:prstGeom prst="rect">
            <a:avLst/>
          </a:prstGeom>
        </p:spPr>
      </p:pic>
      <p:pic>
        <p:nvPicPr>
          <p:cNvPr id="11" name="Рисунок 10" descr="Художник мужской контур">
            <a:extLst>
              <a:ext uri="{FF2B5EF4-FFF2-40B4-BE49-F238E27FC236}">
                <a16:creationId xmlns:a16="http://schemas.microsoft.com/office/drawing/2014/main" id="{1D2C5B36-5BBE-416C-955D-FEA962C41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7411" y="2783632"/>
            <a:ext cx="729158" cy="729158"/>
          </a:xfrm>
          <a:prstGeom prst="rect">
            <a:avLst/>
          </a:prstGeom>
        </p:spPr>
      </p:pic>
      <p:pic>
        <p:nvPicPr>
          <p:cNvPr id="19" name="Рисунок 18" descr="Программист мужской со сплошной заливкой">
            <a:extLst>
              <a:ext uri="{FF2B5EF4-FFF2-40B4-BE49-F238E27FC236}">
                <a16:creationId xmlns:a16="http://schemas.microsoft.com/office/drawing/2014/main" id="{FF307013-0C79-4883-8E49-5CA95516A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9136" y="4103637"/>
            <a:ext cx="729158" cy="729158"/>
          </a:xfrm>
          <a:prstGeom prst="rect">
            <a:avLst/>
          </a:prstGeom>
        </p:spPr>
      </p:pic>
      <p:pic>
        <p:nvPicPr>
          <p:cNvPr id="21" name="Рисунок 20" descr="Программист мужской контур">
            <a:extLst>
              <a:ext uri="{FF2B5EF4-FFF2-40B4-BE49-F238E27FC236}">
                <a16:creationId xmlns:a16="http://schemas.microsoft.com/office/drawing/2014/main" id="{63E4E70F-8B26-4949-B95A-794EE11B3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7411" y="4095935"/>
            <a:ext cx="729158" cy="729158"/>
          </a:xfrm>
          <a:prstGeom prst="rect">
            <a:avLst/>
          </a:prstGeom>
        </p:spPr>
      </p:pic>
      <p:pic>
        <p:nvPicPr>
          <p:cNvPr id="23" name="Рисунок 22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44082864-4020-43E3-82CA-D22201B64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33271" y="4095935"/>
            <a:ext cx="729158" cy="729158"/>
          </a:xfrm>
          <a:prstGeom prst="rect">
            <a:avLst/>
          </a:prstGeom>
        </p:spPr>
      </p:pic>
      <p:pic>
        <p:nvPicPr>
          <p:cNvPr id="31" name="Рисунок 30" descr="Строитель, парень, мужской со сплошной заливкой">
            <a:extLst>
              <a:ext uri="{FF2B5EF4-FFF2-40B4-BE49-F238E27FC236}">
                <a16:creationId xmlns:a16="http://schemas.microsoft.com/office/drawing/2014/main" id="{611FF3D0-0D83-4C21-B9B9-E751B66C2E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51809" y="1610707"/>
            <a:ext cx="729158" cy="729158"/>
          </a:xfrm>
          <a:prstGeom prst="rect">
            <a:avLst/>
          </a:prstGeom>
        </p:spPr>
      </p:pic>
      <p:pic>
        <p:nvPicPr>
          <p:cNvPr id="18" name="Рисунок 17" descr="Офисный рабочий мужской со сплошной заливкой">
            <a:extLst>
              <a:ext uri="{FF2B5EF4-FFF2-40B4-BE49-F238E27FC236}">
                <a16:creationId xmlns:a16="http://schemas.microsoft.com/office/drawing/2014/main" id="{C4938C8A-7F35-4247-957C-C42E8F702F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11930" y="1614032"/>
            <a:ext cx="729158" cy="729158"/>
          </a:xfrm>
          <a:prstGeom prst="rect">
            <a:avLst/>
          </a:prstGeom>
        </p:spPr>
      </p:pic>
      <p:pic>
        <p:nvPicPr>
          <p:cNvPr id="25" name="Рисунок 24" descr="Профессор женский контур">
            <a:extLst>
              <a:ext uri="{FF2B5EF4-FFF2-40B4-BE49-F238E27FC236}">
                <a16:creationId xmlns:a16="http://schemas.microsoft.com/office/drawing/2014/main" id="{7DF06311-F12D-410D-8658-F02E38A048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18035" y="2792099"/>
            <a:ext cx="729158" cy="729158"/>
          </a:xfrm>
          <a:prstGeom prst="rect">
            <a:avLst/>
          </a:prstGeom>
        </p:spPr>
      </p:pic>
      <p:pic>
        <p:nvPicPr>
          <p:cNvPr id="28" name="Рисунок 27" descr="Профессор мужской со сплошной заливкой">
            <a:extLst>
              <a:ext uri="{FF2B5EF4-FFF2-40B4-BE49-F238E27FC236}">
                <a16:creationId xmlns:a16="http://schemas.microsoft.com/office/drawing/2014/main" id="{B166EBEA-E1F3-43A2-B6FF-35AC5A7E19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35270" y="2792099"/>
            <a:ext cx="729158" cy="729158"/>
          </a:xfrm>
          <a:prstGeom prst="rect">
            <a:avLst/>
          </a:prstGeom>
        </p:spPr>
      </p:pic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DD31C17D-4773-4083-80F6-AF2E67E26982}"/>
              </a:ext>
            </a:extLst>
          </p:cNvPr>
          <p:cNvSpPr txBox="1">
            <a:spLocks/>
          </p:cNvSpPr>
          <p:nvPr/>
        </p:nvSpPr>
        <p:spPr>
          <a:xfrm>
            <a:off x="4848029" y="1330157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Бизнес-аналитик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69045DA6-6E58-4FB9-B40A-569F138E6282}"/>
              </a:ext>
            </a:extLst>
          </p:cNvPr>
          <p:cNvSpPr txBox="1">
            <a:spLocks/>
          </p:cNvSpPr>
          <p:nvPr/>
        </p:nvSpPr>
        <p:spPr>
          <a:xfrm>
            <a:off x="8328301" y="1300184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Архитектор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ECB9CE1C-3C73-43E7-B5CC-9CE6F8ADB5DC}"/>
              </a:ext>
            </a:extLst>
          </p:cNvPr>
          <p:cNvSpPr txBox="1">
            <a:spLocks/>
          </p:cNvSpPr>
          <p:nvPr/>
        </p:nvSpPr>
        <p:spPr>
          <a:xfrm>
            <a:off x="8328300" y="2505591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Системный аналитик  (</a:t>
            </a:r>
            <a:r>
              <a:rPr lang="en-US"/>
              <a:t>senior</a:t>
            </a:r>
            <a:r>
              <a:rPr lang="ru-RU"/>
              <a:t>, </a:t>
            </a:r>
            <a:r>
              <a:rPr lang="en-US"/>
              <a:t>middle</a:t>
            </a:r>
            <a:r>
              <a:rPr lang="ru-RU"/>
              <a:t>)</a:t>
            </a:r>
          </a:p>
          <a:p>
            <a:endParaRPr lang="ru-RU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B51C7D25-EFEF-4152-8CF6-B33D34E2B063}"/>
              </a:ext>
            </a:extLst>
          </p:cNvPr>
          <p:cNvSpPr txBox="1">
            <a:spLocks/>
          </p:cNvSpPr>
          <p:nvPr/>
        </p:nvSpPr>
        <p:spPr>
          <a:xfrm>
            <a:off x="4848029" y="2525694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UX/UI </a:t>
            </a:r>
            <a:r>
              <a:rPr lang="ru-RU"/>
              <a:t>дизайнер (</a:t>
            </a:r>
            <a:r>
              <a:rPr lang="en-US"/>
              <a:t>middle</a:t>
            </a:r>
            <a:r>
              <a:rPr lang="ru-RU"/>
              <a:t>, </a:t>
            </a:r>
            <a:r>
              <a:rPr lang="en-US"/>
              <a:t>junior</a:t>
            </a:r>
            <a:r>
              <a:rPr lang="ru-RU"/>
              <a:t>)</a:t>
            </a:r>
          </a:p>
          <a:p>
            <a:endParaRPr lang="ru-RU"/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4C977B65-7253-4DD3-9B31-DAD3493A4EE9}"/>
              </a:ext>
            </a:extLst>
          </p:cNvPr>
          <p:cNvSpPr txBox="1">
            <a:spLocks/>
          </p:cNvSpPr>
          <p:nvPr/>
        </p:nvSpPr>
        <p:spPr>
          <a:xfrm>
            <a:off x="4848029" y="3766384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Разработчик (</a:t>
            </a:r>
            <a:r>
              <a:rPr lang="en-US"/>
              <a:t>middle</a:t>
            </a:r>
            <a:r>
              <a:rPr lang="ru-RU"/>
              <a:t>, </a:t>
            </a:r>
            <a:r>
              <a:rPr lang="en-US"/>
              <a:t>junior</a:t>
            </a:r>
            <a:r>
              <a:rPr lang="ru-RU"/>
              <a:t>)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7D408EFF-20C9-4274-B203-94301872794A}"/>
              </a:ext>
            </a:extLst>
          </p:cNvPr>
          <p:cNvSpPr txBox="1">
            <a:spLocks/>
          </p:cNvSpPr>
          <p:nvPr/>
        </p:nvSpPr>
        <p:spPr>
          <a:xfrm>
            <a:off x="4716291" y="1008688"/>
            <a:ext cx="3108898" cy="351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>
                <a:latin typeface="+mj-lt"/>
              </a:rPr>
              <a:t>Продуктовые роли</a:t>
            </a:r>
            <a:r>
              <a:rPr lang="en-US" sz="1300" b="1">
                <a:latin typeface="+mj-lt"/>
              </a:rPr>
              <a:t>:</a:t>
            </a:r>
            <a:endParaRPr lang="en-RU" sz="1300" b="1">
              <a:latin typeface="+mj-lt"/>
            </a:endParaRP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E22B326B-99D2-49A2-96FD-06E9AEAAE58B}"/>
              </a:ext>
            </a:extLst>
          </p:cNvPr>
          <p:cNvSpPr txBox="1">
            <a:spLocks/>
          </p:cNvSpPr>
          <p:nvPr/>
        </p:nvSpPr>
        <p:spPr>
          <a:xfrm>
            <a:off x="8328301" y="1005648"/>
            <a:ext cx="4638582" cy="4910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>
                <a:latin typeface="+mj-lt"/>
              </a:rPr>
              <a:t>Платформенные роли</a:t>
            </a:r>
            <a:r>
              <a:rPr lang="en-US" sz="1300" b="1">
                <a:latin typeface="+mj-lt"/>
              </a:rPr>
              <a:t>:</a:t>
            </a:r>
            <a:endParaRPr lang="en-RU" sz="1300" b="1">
              <a:latin typeface="+mj-lt"/>
            </a:endParaRPr>
          </a:p>
        </p:txBody>
      </p:sp>
      <p:pic>
        <p:nvPicPr>
          <p:cNvPr id="95" name="Рисунок 94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4B88A987-FF72-4E06-821E-1EA117E5D1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00075" y="4088085"/>
            <a:ext cx="729158" cy="729158"/>
          </a:xfrm>
          <a:prstGeom prst="rect">
            <a:avLst/>
          </a:prstGeom>
        </p:spPr>
      </p:pic>
      <p:sp>
        <p:nvSpPr>
          <p:cNvPr id="96" name="Text Placeholder 5">
            <a:extLst>
              <a:ext uri="{FF2B5EF4-FFF2-40B4-BE49-F238E27FC236}">
                <a16:creationId xmlns:a16="http://schemas.microsoft.com/office/drawing/2014/main" id="{799705EA-78B6-41A3-B3A1-4CE6B7256A5B}"/>
              </a:ext>
            </a:extLst>
          </p:cNvPr>
          <p:cNvSpPr txBox="1">
            <a:spLocks/>
          </p:cNvSpPr>
          <p:nvPr/>
        </p:nvSpPr>
        <p:spPr>
          <a:xfrm>
            <a:off x="8366567" y="3752184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Разработчик (</a:t>
            </a:r>
            <a:r>
              <a:rPr lang="en-US"/>
              <a:t>senior</a:t>
            </a:r>
            <a:r>
              <a:rPr lang="ru-RU"/>
              <a:t>, </a:t>
            </a:r>
            <a:r>
              <a:rPr lang="en-US"/>
              <a:t>middle</a:t>
            </a:r>
            <a:r>
              <a:rPr lang="ru-RU"/>
              <a:t>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FE3BD57-4663-46AB-9D0F-EC17A6782EB1}"/>
              </a:ext>
            </a:extLst>
          </p:cNvPr>
          <p:cNvSpPr txBox="1"/>
          <p:nvPr/>
        </p:nvSpPr>
        <p:spPr>
          <a:xfrm>
            <a:off x="603088" y="1050151"/>
            <a:ext cx="3785512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300" b="1"/>
              <a:t>Бизнес-моделирование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/>
              <a:t>Управление требованиями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/>
              <a:t>Анализ и проектирование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/>
              <a:t>Реализация</a:t>
            </a:r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r>
              <a:rPr lang="ru-RU" sz="1300" b="1"/>
              <a:t>Тестирование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/>
              <a:t>Эксплуатация и сопровождение</a:t>
            </a:r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  <a:p>
            <a:pPr marL="342900" indent="-342900">
              <a:buFont typeface="+mj-lt"/>
              <a:buAutoNum type="arabicPeriod"/>
            </a:pPr>
            <a:endParaRPr lang="ru-RU" sz="1300" b="1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C07125-5BB7-409F-A582-95363193804D}"/>
              </a:ext>
            </a:extLst>
          </p:cNvPr>
          <p:cNvSpPr txBox="1"/>
          <p:nvPr/>
        </p:nvSpPr>
        <p:spPr>
          <a:xfrm>
            <a:off x="7752718" y="5545309"/>
            <a:ext cx="643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/>
              <a:t>…</a:t>
            </a:r>
          </a:p>
        </p:txBody>
      </p:sp>
      <p:pic>
        <p:nvPicPr>
          <p:cNvPr id="104" name="Рисунок 103" descr="Пользователь со сплошной заливкой">
            <a:extLst>
              <a:ext uri="{FF2B5EF4-FFF2-40B4-BE49-F238E27FC236}">
                <a16:creationId xmlns:a16="http://schemas.microsoft.com/office/drawing/2014/main" id="{1C301B2C-6259-470A-8CD3-342F63E443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41798" y="5331273"/>
            <a:ext cx="575587" cy="575587"/>
          </a:xfrm>
          <a:prstGeom prst="rect">
            <a:avLst/>
          </a:prstGeom>
        </p:spPr>
      </p:pic>
      <p:pic>
        <p:nvPicPr>
          <p:cNvPr id="106" name="Рисунок 105" descr="Пользователь контур">
            <a:extLst>
              <a:ext uri="{FF2B5EF4-FFF2-40B4-BE49-F238E27FC236}">
                <a16:creationId xmlns:a16="http://schemas.microsoft.com/office/drawing/2014/main" id="{DEA73745-2D57-4CC8-8E5B-0F00B3FB04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13727" y="5335915"/>
            <a:ext cx="575587" cy="575587"/>
          </a:xfrm>
          <a:prstGeom prst="rect">
            <a:avLst/>
          </a:prstGeom>
        </p:spPr>
      </p:pic>
      <p:pic>
        <p:nvPicPr>
          <p:cNvPr id="107" name="Рисунок 106" descr="Пользователь со сплошной заливкой">
            <a:extLst>
              <a:ext uri="{FF2B5EF4-FFF2-40B4-BE49-F238E27FC236}">
                <a16:creationId xmlns:a16="http://schemas.microsoft.com/office/drawing/2014/main" id="{3A6C52B6-4906-4F54-AC75-5B21BB3216F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95266" y="5331273"/>
            <a:ext cx="575587" cy="575587"/>
          </a:xfrm>
          <a:prstGeom prst="rect">
            <a:avLst/>
          </a:prstGeom>
        </p:spPr>
      </p:pic>
      <p:pic>
        <p:nvPicPr>
          <p:cNvPr id="108" name="Рисунок 107" descr="Пользователь со сплошной заливкой">
            <a:extLst>
              <a:ext uri="{FF2B5EF4-FFF2-40B4-BE49-F238E27FC236}">
                <a16:creationId xmlns:a16="http://schemas.microsoft.com/office/drawing/2014/main" id="{BE72ABEA-C6C6-41CC-B4E5-7EA71BB54F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84022" y="5331273"/>
            <a:ext cx="575587" cy="5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6FC96-1CD7-5F40-B09E-AF36D4A0B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3" y="179219"/>
            <a:ext cx="10280346" cy="4153295"/>
          </a:xfrm>
        </p:spPr>
        <p:txBody>
          <a:bodyPr/>
          <a:lstStyle/>
          <a:p>
            <a:r>
              <a:rPr lang="ru-RU" sz="4000"/>
              <a:t>ЭЛЕМЕНТЫ ПОЛЬЗОВАТЕЛЬСКОГО ИНТЕРФЕЙСА</a:t>
            </a:r>
          </a:p>
          <a:p>
            <a:endParaRPr lang="en-RU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0D74-BB12-A940-A7F5-F01C4C07FC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19173" y="4789919"/>
            <a:ext cx="6295760" cy="1339419"/>
          </a:xfrm>
        </p:spPr>
        <p:txBody>
          <a:bodyPr>
            <a:normAutofit/>
          </a:bodyPr>
          <a:lstStyle/>
          <a:p>
            <a:r>
              <a:rPr lang="ru-RU"/>
              <a:t>ПРИМЕРЫ ЭЛЕМЕНТОВ ИНТЕРФЕЙСА, </a:t>
            </a:r>
          </a:p>
          <a:p>
            <a:r>
              <a:rPr lang="ru-RU"/>
              <a:t>КОТОРЫЕ МОЖНО СОЗДАТЬ ЧЕРЕЗ </a:t>
            </a:r>
            <a:r>
              <a:rPr lang="en-US"/>
              <a:t>LOW-CODE </a:t>
            </a:r>
            <a:r>
              <a:rPr lang="ru-RU"/>
              <a:t>ПЛАТФОРМУ</a:t>
            </a:r>
            <a:r>
              <a:rPr lang="en-US"/>
              <a:t>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ЭЛЕМЕНТЫ ФОРМ,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ВИЗУАЛЬНЫЕ ЭЛЕМЕНТЫ ДЛЯ ОТОБРАЖЕНИЯ ДАННЫХ.</a:t>
            </a:r>
            <a:endParaRPr lang="en-US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0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3" y="179220"/>
            <a:ext cx="10329187" cy="756424"/>
          </a:xfrm>
        </p:spPr>
        <p:txBody>
          <a:bodyPr/>
          <a:lstStyle/>
          <a:p>
            <a:r>
              <a:rPr lang="ru-RU" sz="3000"/>
              <a:t>ЭЛЕМЕНТЫ ПОЛЬЗОВАТЕЛЬСКОГО ИНТЕРФЕЙСА, </a:t>
            </a:r>
            <a:r>
              <a:rPr lang="ru-RU" sz="3000" b="1"/>
              <a:t>ДЛЯ ФОРМ</a:t>
            </a:r>
          </a:p>
          <a:p>
            <a:endParaRPr lang="ru-RU" sz="3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1956052-DC01-4415-9D68-F672F88D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3" y="1274558"/>
            <a:ext cx="4962924" cy="5164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E92D26-9996-48C5-B604-ED8789A5B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601" y="3250352"/>
            <a:ext cx="1992550" cy="29457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731929-7706-447F-9EEC-31FAF8BE9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087" y="1172995"/>
            <a:ext cx="2261003" cy="10894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BF619D-8939-4A65-84C8-85003B904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728" y="2262455"/>
            <a:ext cx="1466128" cy="8355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FEDD70-5F10-4A40-BB6E-C55CCD453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872" y="1909659"/>
            <a:ext cx="976174" cy="11883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C0DDD16-33EB-4E4E-AFB0-7F1D22BE6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780" y="1274558"/>
            <a:ext cx="3105845" cy="22379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B88E92-896E-4C2C-82D3-41E47668F28D}"/>
              </a:ext>
            </a:extLst>
          </p:cNvPr>
          <p:cNvSpPr txBox="1"/>
          <p:nvPr/>
        </p:nvSpPr>
        <p:spPr>
          <a:xfrm>
            <a:off x="8883675" y="4603234"/>
            <a:ext cx="29819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/>
              <a:t>В </a:t>
            </a:r>
            <a:r>
              <a:rPr lang="en-US" sz="1400"/>
              <a:t>low-code </a:t>
            </a:r>
            <a:r>
              <a:rPr lang="ru-RU" sz="1400"/>
              <a:t>платформе предусмотрены </a:t>
            </a:r>
          </a:p>
          <a:p>
            <a:r>
              <a:rPr lang="ru-RU" sz="1400">
                <a:solidFill>
                  <a:schemeClr val="tx1"/>
                </a:solidFill>
              </a:rPr>
              <a:t>все элементы форм</a:t>
            </a:r>
          </a:p>
        </p:txBody>
      </p:sp>
    </p:spTree>
    <p:extLst>
      <p:ext uri="{BB962C8B-B14F-4D97-AF65-F5344CB8AC3E}">
        <p14:creationId xmlns:p14="http://schemas.microsoft.com/office/powerpoint/2010/main" val="173829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3" y="179220"/>
            <a:ext cx="10402810" cy="756424"/>
          </a:xfrm>
        </p:spPr>
        <p:txBody>
          <a:bodyPr/>
          <a:lstStyle/>
          <a:p>
            <a:r>
              <a:rPr lang="ru-RU" sz="3000"/>
              <a:t>ЭЛЕМЕНТЫ ПОЛЬЗОВАТЕЛЬСКОГО ИНТЕРФЕЙСА, </a:t>
            </a:r>
            <a:r>
              <a:rPr lang="ru-RU" sz="3000" b="1"/>
              <a:t>ДЛЯ ОТОБРАЖЕНИЯ ДАННЫХ</a:t>
            </a:r>
          </a:p>
          <a:p>
            <a:endParaRPr lang="ru-RU" sz="3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4F6A08-A85A-4B5F-A98B-AE2837BC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50" y="2968101"/>
            <a:ext cx="3816139" cy="20176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DC8D31B-102C-4FA4-9C93-D9E4EB8CB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651" y="5077398"/>
            <a:ext cx="1008760" cy="12280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76AB00-6120-42FD-9931-EE3B4675F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668" y="4925091"/>
            <a:ext cx="2990056" cy="7896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34FFA48-ECFC-4171-8A92-B711446C7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784" y="1730407"/>
            <a:ext cx="5173579" cy="1343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559776-72FD-4842-9C37-A6CA5BEAA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444" y="2600560"/>
            <a:ext cx="5689508" cy="3555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34B5F8-68F0-4DEA-9E0F-62A17F526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6396" y="3849354"/>
            <a:ext cx="3852182" cy="1997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2A85D3-E2F1-4F69-AEF9-D7EF17C964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4032" y="1310223"/>
            <a:ext cx="5689508" cy="22353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92FD81-F496-48BB-B5D2-34EEE71A2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9784" y="5888134"/>
            <a:ext cx="2617362" cy="3528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BAE281-388B-4BEF-8D25-045E7AEC5A91}"/>
              </a:ext>
            </a:extLst>
          </p:cNvPr>
          <p:cNvSpPr txBox="1"/>
          <p:nvPr/>
        </p:nvSpPr>
        <p:spPr>
          <a:xfrm>
            <a:off x="2177773" y="1519200"/>
            <a:ext cx="261736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Кнопки</a:t>
            </a:r>
          </a:p>
          <a:p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Ссылки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Картинки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Текст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7CA39-FF66-4322-9CCA-C2A1B50E1D67}"/>
              </a:ext>
            </a:extLst>
          </p:cNvPr>
          <p:cNvSpPr txBox="1"/>
          <p:nvPr/>
        </p:nvSpPr>
        <p:spPr>
          <a:xfrm>
            <a:off x="544483" y="1511397"/>
            <a:ext cx="184350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Таблицы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Коллапсы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Карусель</a:t>
            </a: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err="1">
                <a:solidFill>
                  <a:schemeClr val="tx1"/>
                </a:solidFill>
              </a:rPr>
              <a:t>Табы</a:t>
            </a:r>
            <a:endParaRPr lang="ru-RU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Другие сложные элементы на подходе</a:t>
            </a:r>
          </a:p>
        </p:txBody>
      </p:sp>
    </p:spTree>
    <p:extLst>
      <p:ext uri="{BB962C8B-B14F-4D97-AF65-F5344CB8AC3E}">
        <p14:creationId xmlns:p14="http://schemas.microsoft.com/office/powerpoint/2010/main" val="148924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3" y="179220"/>
            <a:ext cx="10402810" cy="756424"/>
          </a:xfrm>
        </p:spPr>
        <p:txBody>
          <a:bodyPr/>
          <a:lstStyle/>
          <a:p>
            <a:r>
              <a:rPr lang="ru-RU" sz="3000" dirty="0"/>
              <a:t>+ </a:t>
            </a:r>
            <a:r>
              <a:rPr lang="ru-RU" sz="3000" b="1" dirty="0"/>
              <a:t>АВТОМАТИЧЕСКАЯ ВЕРСТКА</a:t>
            </a:r>
            <a:r>
              <a:rPr lang="ru-RU" sz="3000" dirty="0"/>
              <a:t> С УЧЕТОМ КОРПОРАТИВНОГО БРЕНДБУКА </a:t>
            </a:r>
            <a:endParaRPr lang="en-US" sz="3000" b="1" dirty="0"/>
          </a:p>
          <a:p>
            <a:endParaRPr lang="ru-RU" sz="3000" b="1" dirty="0"/>
          </a:p>
          <a:p>
            <a:endParaRPr lang="ru-RU" sz="3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9D2E5C-A113-795B-DB10-768F050A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77" y="1190911"/>
            <a:ext cx="1712504" cy="53685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DFAA61-DA67-B950-80E7-E19D1363B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497" y="3104573"/>
            <a:ext cx="6674178" cy="32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6424F3-EE16-2B1B-39B3-ABFCA60DB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530" y="1286448"/>
            <a:ext cx="6190656" cy="324032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747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6FC96-1CD7-5F40-B09E-AF36D4A0B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/>
              <a:t>ДЕМОНСТРАЦИЯ РАБОТЫ </a:t>
            </a:r>
            <a:r>
              <a:rPr lang="en-US" sz="4000"/>
              <a:t>LOW-CODE </a:t>
            </a:r>
            <a:r>
              <a:rPr lang="ru-RU" sz="4000"/>
              <a:t>ПЛАТФОРМЫ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8AF551-5531-4950-8AD1-CD9A0A29756C}"/>
              </a:ext>
            </a:extLst>
          </p:cNvPr>
          <p:cNvSpPr txBox="1">
            <a:spLocks/>
          </p:cNvSpPr>
          <p:nvPr/>
        </p:nvSpPr>
        <p:spPr>
          <a:xfrm>
            <a:off x="3119173" y="4789919"/>
            <a:ext cx="6295760" cy="1339419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 spc="50" baseline="0">
                <a:solidFill>
                  <a:schemeClr val="bg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ПОШАГОВАЯ ДЕМОНСТРАЦИЯ ИСПОЛЬЗОВАНИЯ </a:t>
            </a:r>
            <a:r>
              <a:rPr lang="en-US"/>
              <a:t>LOW-CODE </a:t>
            </a:r>
            <a:r>
              <a:rPr lang="ru-RU"/>
              <a:t>ПЛАТФОРМЫ В ПРОДУКТОВЫХ КОМАНДАХ</a:t>
            </a:r>
            <a:r>
              <a:rPr lang="en-US"/>
              <a:t>:</a:t>
            </a:r>
            <a:endParaRPr lang="ru-RU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СОЗДАНИЕ ПОЛЬЗОВАТЕЛЬСКОЙ ФОРМЫ,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СОЗДАНИЕ ЭЛЕМЕНТА ОТОБРАЖЕНИЯ ДАННЫХ.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4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19"/>
            <a:ext cx="8422516" cy="801999"/>
          </a:xfrm>
        </p:spPr>
        <p:txBody>
          <a:bodyPr/>
          <a:lstStyle/>
          <a:p>
            <a:r>
              <a:rPr lang="ru-RU" sz="4000"/>
              <a:t>КРАТКО О СЕБЕ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1458D-E265-EA4C-A764-49046CF875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721" y="1370034"/>
            <a:ext cx="7656977" cy="271739"/>
          </a:xfrm>
        </p:spPr>
        <p:txBody>
          <a:bodyPr/>
          <a:lstStyle/>
          <a:p>
            <a:r>
              <a:rPr lang="ru-RU"/>
              <a:t>Начальник управления </a:t>
            </a:r>
            <a:r>
              <a:rPr lang="ru-RU" b="0" i="0">
                <a:effectLst/>
                <a:latin typeface="Segoe UI" panose="020B0502040204020203" pitchFamily="34" charset="0"/>
              </a:rPr>
              <a:t>развития внешних клиентских сервисов Московской Биржи</a:t>
            </a:r>
            <a:endParaRPr lang="ru-RU"/>
          </a:p>
          <a:p>
            <a:endParaRPr lang="ru-RU"/>
          </a:p>
        </p:txBody>
      </p:sp>
      <p:pic>
        <p:nvPicPr>
          <p:cNvPr id="11" name="Рисунок 10" descr="Изображение выглядит как человек, мужчина, внутренни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F79AC963-9945-49B2-9EF6-F42FD689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1" y="2147306"/>
            <a:ext cx="2726902" cy="363627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1DD4D90-FC28-4DB1-ACD0-F841DCEFFE4D}"/>
              </a:ext>
            </a:extLst>
          </p:cNvPr>
          <p:cNvSpPr txBox="1">
            <a:spLocks/>
          </p:cNvSpPr>
          <p:nvPr/>
        </p:nvSpPr>
        <p:spPr>
          <a:xfrm>
            <a:off x="766721" y="986748"/>
            <a:ext cx="3595729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/>
              <a:t>СУРОВЦЕВ ВЛАДИМИР</a:t>
            </a:r>
          </a:p>
        </p:txBody>
      </p:sp>
      <p:sp>
        <p:nvSpPr>
          <p:cNvPr id="56" name="Rectangle 64">
            <a:extLst>
              <a:ext uri="{FF2B5EF4-FFF2-40B4-BE49-F238E27FC236}">
                <a16:creationId xmlns:a16="http://schemas.microsoft.com/office/drawing/2014/main" id="{AD9C7D20-F73C-43EF-AE1D-51AE5D8434E6}"/>
              </a:ext>
            </a:extLst>
          </p:cNvPr>
          <p:cNvSpPr>
            <a:spLocks noChangeAspect="1"/>
          </p:cNvSpPr>
          <p:nvPr/>
        </p:nvSpPr>
        <p:spPr>
          <a:xfrm rot="5400000">
            <a:off x="4702229" y="2256629"/>
            <a:ext cx="171342" cy="190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C96D1F-20EE-43D6-867C-D22DD484E544}"/>
              </a:ext>
            </a:extLst>
          </p:cNvPr>
          <p:cNvSpPr txBox="1"/>
          <p:nvPr/>
        </p:nvSpPr>
        <p:spPr>
          <a:xfrm>
            <a:off x="5082192" y="4812751"/>
            <a:ext cx="6165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/>
              <a:t>Сайты Интернет представительства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3B62EC-0FED-406D-ADB0-BFAE400F0229}"/>
              </a:ext>
            </a:extLst>
          </p:cNvPr>
          <p:cNvSpPr txBox="1"/>
          <p:nvPr/>
        </p:nvSpPr>
        <p:spPr>
          <a:xfrm>
            <a:off x="5082192" y="4156726"/>
            <a:ext cx="4957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/>
              <a:t>Личные кабинеты корпоративных клиентов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4BD10B-1BC7-49E7-8A3C-1A5B3B853883}"/>
              </a:ext>
            </a:extLst>
          </p:cNvPr>
          <p:cNvSpPr txBox="1"/>
          <p:nvPr/>
        </p:nvSpPr>
        <p:spPr>
          <a:xfrm>
            <a:off x="5069492" y="2768436"/>
            <a:ext cx="411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/>
              <a:t>Образовательная платформа</a:t>
            </a:r>
          </a:p>
          <a:p>
            <a:endParaRPr lang="ru-RU" sz="18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E1C328-0E04-4289-A048-E6B81B3E0703}"/>
              </a:ext>
            </a:extLst>
          </p:cNvPr>
          <p:cNvSpPr txBox="1"/>
          <p:nvPr/>
        </p:nvSpPr>
        <p:spPr>
          <a:xfrm>
            <a:off x="5082192" y="1975046"/>
            <a:ext cx="6165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/>
              <a:t>Платформа цифрового опыта (</a:t>
            </a:r>
            <a:r>
              <a:rPr lang="en-US" sz="1800"/>
              <a:t>DXP</a:t>
            </a:r>
            <a:r>
              <a:rPr lang="ru-RU" sz="1800"/>
              <a:t>)</a:t>
            </a:r>
            <a:endParaRPr lang="en-US" sz="1800"/>
          </a:p>
          <a:p>
            <a:r>
              <a:rPr lang="en-US"/>
              <a:t>Low-code </a:t>
            </a:r>
            <a:r>
              <a:rPr lang="ru-RU"/>
              <a:t>платформа</a:t>
            </a:r>
            <a:endParaRPr lang="ru-RU" sz="1800"/>
          </a:p>
        </p:txBody>
      </p:sp>
      <p:sp>
        <p:nvSpPr>
          <p:cNvPr id="69" name="Rectangle 64">
            <a:extLst>
              <a:ext uri="{FF2B5EF4-FFF2-40B4-BE49-F238E27FC236}">
                <a16:creationId xmlns:a16="http://schemas.microsoft.com/office/drawing/2014/main" id="{52AD77C8-6A27-4EA0-BDAD-54CC65BDF76D}"/>
              </a:ext>
            </a:extLst>
          </p:cNvPr>
          <p:cNvSpPr>
            <a:spLocks noChangeAspect="1"/>
          </p:cNvSpPr>
          <p:nvPr/>
        </p:nvSpPr>
        <p:spPr>
          <a:xfrm rot="5400000">
            <a:off x="4708579" y="2866229"/>
            <a:ext cx="171342" cy="190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55851E21-0C99-4B02-A4A7-B64A5D88482E}"/>
              </a:ext>
            </a:extLst>
          </p:cNvPr>
          <p:cNvSpPr>
            <a:spLocks noChangeAspect="1"/>
          </p:cNvSpPr>
          <p:nvPr/>
        </p:nvSpPr>
        <p:spPr>
          <a:xfrm rot="5400000">
            <a:off x="4708579" y="4266365"/>
            <a:ext cx="171342" cy="190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E297155E-8964-4068-B936-980D7C9093C8}"/>
              </a:ext>
            </a:extLst>
          </p:cNvPr>
          <p:cNvSpPr>
            <a:spLocks noChangeAspect="1"/>
          </p:cNvSpPr>
          <p:nvPr/>
        </p:nvSpPr>
        <p:spPr>
          <a:xfrm rot="5400000">
            <a:off x="4708579" y="4881700"/>
            <a:ext cx="171342" cy="190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48D4CA5E-6189-486B-832D-EA7F3D8E1BDD}"/>
              </a:ext>
            </a:extLst>
          </p:cNvPr>
          <p:cNvCxnSpPr>
            <a:cxnSpLocks/>
          </p:cNvCxnSpPr>
          <p:nvPr/>
        </p:nvCxnSpPr>
        <p:spPr>
          <a:xfrm flipV="1">
            <a:off x="4787900" y="1891030"/>
            <a:ext cx="0" cy="315529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55BF3B5-BB7B-4558-BA68-27ACA07D6C99}"/>
              </a:ext>
            </a:extLst>
          </p:cNvPr>
          <p:cNvSpPr txBox="1"/>
          <p:nvPr/>
        </p:nvSpPr>
        <p:spPr>
          <a:xfrm>
            <a:off x="3920972" y="2134314"/>
            <a:ext cx="74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/>
              <a:t>2022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A8D76412-65DA-48ED-A9CD-F67E4297A107}"/>
              </a:ext>
            </a:extLst>
          </p:cNvPr>
          <p:cNvSpPr txBox="1">
            <a:spLocks/>
          </p:cNvSpPr>
          <p:nvPr/>
        </p:nvSpPr>
        <p:spPr>
          <a:xfrm>
            <a:off x="5101243" y="4447433"/>
            <a:ext cx="5319108" cy="27173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</a:rPr>
              <a:t>Весь спектр услуг, от отчетности до регистрации ценных бумаг.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21B05030-4185-43FC-8030-A355FE23744D}"/>
              </a:ext>
            </a:extLst>
          </p:cNvPr>
          <p:cNvSpPr txBox="1">
            <a:spLocks/>
          </p:cNvSpPr>
          <p:nvPr/>
        </p:nvSpPr>
        <p:spPr>
          <a:xfrm>
            <a:off x="5113943" y="5096403"/>
            <a:ext cx="5909658" cy="53912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</a:rPr>
              <a:t>Раскрытие информации и трансляция биржевых данных.</a:t>
            </a:r>
          </a:p>
          <a:p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</a:rPr>
              <a:t>Более 8 млн. уникальных пользователей в год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EF6CF5EC-C36B-48D1-AD09-F12E97B5A51C}"/>
              </a:ext>
            </a:extLst>
          </p:cNvPr>
          <p:cNvSpPr txBox="1">
            <a:spLocks/>
          </p:cNvSpPr>
          <p:nvPr/>
        </p:nvSpPr>
        <p:spPr>
          <a:xfrm>
            <a:off x="5113943" y="3084219"/>
            <a:ext cx="5909658" cy="53912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</a:rPr>
              <a:t>Проходят обучение более 200 тыс. учеников</a:t>
            </a:r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ru-RU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E679C11-853C-4595-ABAB-06A528CED4C5}"/>
              </a:ext>
            </a:extLst>
          </p:cNvPr>
          <p:cNvSpPr txBox="1"/>
          <p:nvPr/>
        </p:nvSpPr>
        <p:spPr>
          <a:xfrm>
            <a:off x="5069492" y="3337825"/>
            <a:ext cx="5221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/>
              <a:t>Электронный архив документов (</a:t>
            </a:r>
            <a:r>
              <a:rPr lang="en-US" sz="1800"/>
              <a:t>ECM </a:t>
            </a:r>
            <a:r>
              <a:rPr lang="en-US"/>
              <a:t>/ DAM</a:t>
            </a:r>
            <a:r>
              <a:rPr lang="ru-RU" sz="1800"/>
              <a:t>)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5D648284-A5D1-4E6C-8304-1DFBE2CB56DB}"/>
              </a:ext>
            </a:extLst>
          </p:cNvPr>
          <p:cNvSpPr txBox="1">
            <a:spLocks/>
          </p:cNvSpPr>
          <p:nvPr/>
        </p:nvSpPr>
        <p:spPr>
          <a:xfrm>
            <a:off x="5113943" y="3653608"/>
            <a:ext cx="5909658" cy="31992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1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</a:rPr>
              <a:t>Обрабатываем более 300 тыс. документов в мес.,</a:t>
            </a:r>
          </a:p>
          <a:p>
            <a:r>
              <a:rPr lang="ru-RU">
                <a:solidFill>
                  <a:schemeClr val="tx1">
                    <a:lumMod val="60000"/>
                    <a:lumOff val="40000"/>
                  </a:schemeClr>
                </a:solidFill>
              </a:rPr>
              <a:t>В пике 70 тыс. документов в день без сбоев.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6E6C71-9C84-4ED1-8C0C-874A421A5622}"/>
              </a:ext>
            </a:extLst>
          </p:cNvPr>
          <p:cNvSpPr/>
          <p:nvPr/>
        </p:nvSpPr>
        <p:spPr>
          <a:xfrm>
            <a:off x="1571889" y="1842838"/>
            <a:ext cx="1363171" cy="39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E8BF119-1DE1-49CB-8EB1-2A95239B0BB4}"/>
              </a:ext>
            </a:extLst>
          </p:cNvPr>
          <p:cNvSpPr/>
          <p:nvPr/>
        </p:nvSpPr>
        <p:spPr>
          <a:xfrm>
            <a:off x="2351314" y="1948376"/>
            <a:ext cx="979871" cy="39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B16D751-BF13-4967-A49F-288065E65C91}"/>
              </a:ext>
            </a:extLst>
          </p:cNvPr>
          <p:cNvSpPr/>
          <p:nvPr/>
        </p:nvSpPr>
        <p:spPr>
          <a:xfrm>
            <a:off x="3315819" y="1842837"/>
            <a:ext cx="272326" cy="34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4BB722-C3C9-48A8-BDE0-AFF85FE6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82" y="5810592"/>
            <a:ext cx="472579" cy="4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8096877-C860-433D-B814-DB9BD5A8307D}"/>
              </a:ext>
            </a:extLst>
          </p:cNvPr>
          <p:cNvSpPr txBox="1"/>
          <p:nvPr/>
        </p:nvSpPr>
        <p:spPr>
          <a:xfrm>
            <a:off x="8384192" y="5821410"/>
            <a:ext cx="31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@vvsurovtsev | @lowcoding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364797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D5146-1043-A149-901C-AC58567BF7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0645" y="236524"/>
            <a:ext cx="2981947" cy="756424"/>
          </a:xfrm>
        </p:spPr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4250B-06CE-7049-8C47-C12540C04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25123" cy="756424"/>
          </a:xfrm>
        </p:spPr>
        <p:txBody>
          <a:bodyPr>
            <a:noAutofit/>
          </a:bodyPr>
          <a:lstStyle/>
          <a:p>
            <a:r>
              <a:rPr lang="ru-RU" sz="3000"/>
              <a:t>СОЗДАНИЕ </a:t>
            </a:r>
          </a:p>
          <a:p>
            <a:r>
              <a:rPr lang="ru-RU" sz="3000"/>
              <a:t>ПОЛЬЗОВАТЕЛЬСКОЙ ФОРМЫ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3DB6A-3345-3A44-9CD7-75986A31D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000" y="1769534"/>
            <a:ext cx="5803996" cy="4359804"/>
          </a:xfrm>
        </p:spPr>
        <p:txBody>
          <a:bodyPr>
            <a:noAutofit/>
          </a:bodyPr>
          <a:lstStyle/>
          <a:p>
            <a:r>
              <a:rPr lang="ru-RU" sz="1600" b="1"/>
              <a:t>Наша задача</a:t>
            </a:r>
            <a:r>
              <a:rPr lang="en-US" sz="1600" b="1"/>
              <a:t>:</a:t>
            </a:r>
            <a:endParaRPr lang="ru-RU" sz="1600" b="1"/>
          </a:p>
          <a:p>
            <a:pPr marL="457200" indent="-457200">
              <a:buFont typeface="+mj-lt"/>
              <a:buAutoNum type="arabicPeriod"/>
            </a:pPr>
            <a:endParaRPr lang="ru-RU" sz="1600" b="1"/>
          </a:p>
          <a:p>
            <a:pPr marL="457200" indent="-457200">
              <a:buFont typeface="+mj-lt"/>
              <a:buAutoNum type="arabicPeriod"/>
            </a:pPr>
            <a:r>
              <a:rPr lang="ru-RU" sz="1600" b="1"/>
              <a:t>Использование корпоративного стиля,</a:t>
            </a:r>
          </a:p>
          <a:p>
            <a:pPr marL="457200" indent="-457200">
              <a:buFont typeface="+mj-lt"/>
              <a:buAutoNum type="arabicPeriod"/>
            </a:pPr>
            <a:endParaRPr lang="ru-RU" sz="1600" b="1"/>
          </a:p>
          <a:p>
            <a:pPr marL="457200" indent="-457200">
              <a:buFont typeface="+mj-lt"/>
              <a:buAutoNum type="arabicPeriod"/>
            </a:pPr>
            <a:r>
              <a:rPr lang="ru-RU" sz="1600" b="1"/>
              <a:t>Сохранение данных и администрирование,</a:t>
            </a:r>
          </a:p>
          <a:p>
            <a:pPr marL="457200" indent="-457200">
              <a:buFont typeface="+mj-lt"/>
              <a:buAutoNum type="arabicPeriod"/>
            </a:pPr>
            <a:endParaRPr lang="ru-RU" sz="1600" b="1"/>
          </a:p>
          <a:p>
            <a:pPr marL="457200" indent="-457200">
              <a:buFont typeface="+mj-lt"/>
              <a:buAutoNum type="arabicPeriod"/>
            </a:pPr>
            <a:r>
              <a:rPr lang="ru-RU" sz="1600" b="1"/>
              <a:t>Данные доступны внешним системам.</a:t>
            </a:r>
          </a:p>
          <a:p>
            <a:pPr marL="457200" indent="-457200">
              <a:buFont typeface="+mj-lt"/>
              <a:buAutoNum type="arabicPeriod"/>
            </a:pPr>
            <a:endParaRPr lang="ru-RU" sz="1600" b="1"/>
          </a:p>
          <a:p>
            <a:pPr marL="457200" indent="-457200">
              <a:buFont typeface="+mj-lt"/>
              <a:buAutoNum type="arabicPeriod"/>
            </a:pP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328789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5" y="223824"/>
            <a:ext cx="8341326" cy="756424"/>
          </a:xfrm>
        </p:spPr>
        <p:txBody>
          <a:bodyPr>
            <a:normAutofit/>
          </a:bodyPr>
          <a:lstStyle/>
          <a:p>
            <a:r>
              <a:rPr lang="ru-RU" sz="3000"/>
              <a:t>1. СОЗДАНИЕ МАКЕТА ИНТЕРФЕЙСА</a:t>
            </a:r>
          </a:p>
          <a:p>
            <a:endParaRPr lang="ru-RU"/>
          </a:p>
        </p:txBody>
      </p:sp>
      <p:pic>
        <p:nvPicPr>
          <p:cNvPr id="13" name="Рисунок 12" descr="Художник женский со сплошной заливкой">
            <a:extLst>
              <a:ext uri="{FF2B5EF4-FFF2-40B4-BE49-F238E27FC236}">
                <a16:creationId xmlns:a16="http://schemas.microsoft.com/office/drawing/2014/main" id="{F7B0D91F-8B76-4D64-9A37-98289DD04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759" y="3379069"/>
            <a:ext cx="914400" cy="914400"/>
          </a:xfrm>
          <a:prstGeom prst="rect">
            <a:avLst/>
          </a:prstGeom>
        </p:spPr>
      </p:pic>
      <p:pic>
        <p:nvPicPr>
          <p:cNvPr id="15" name="Рисунок 14" descr="Художник мужской контур">
            <a:extLst>
              <a:ext uri="{FF2B5EF4-FFF2-40B4-BE49-F238E27FC236}">
                <a16:creationId xmlns:a16="http://schemas.microsoft.com/office/drawing/2014/main" id="{86B94BB7-E55A-428A-8726-0A669B288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954" y="3345625"/>
            <a:ext cx="914400" cy="914400"/>
          </a:xfrm>
          <a:prstGeom prst="rect">
            <a:avLst/>
          </a:prstGeom>
        </p:spPr>
      </p:pic>
      <p:pic>
        <p:nvPicPr>
          <p:cNvPr id="17" name="Рисунок 16" descr="Офисный рабочий мужской со сплошной заливкой">
            <a:extLst>
              <a:ext uri="{FF2B5EF4-FFF2-40B4-BE49-F238E27FC236}">
                <a16:creationId xmlns:a16="http://schemas.microsoft.com/office/drawing/2014/main" id="{7F52CA81-83B7-4930-A5CD-8F6EF426CF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473" y="1476735"/>
            <a:ext cx="914400" cy="9144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7905918-91B5-4C40-8003-7713ACC9BEB0}"/>
              </a:ext>
            </a:extLst>
          </p:cNvPr>
          <p:cNvSpPr txBox="1">
            <a:spLocks/>
          </p:cNvSpPr>
          <p:nvPr/>
        </p:nvSpPr>
        <p:spPr>
          <a:xfrm>
            <a:off x="343814" y="1192860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Бизнес-аналитик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C4166F-D7F8-4961-A6BA-65BF06A32060}"/>
              </a:ext>
            </a:extLst>
          </p:cNvPr>
          <p:cNvSpPr txBox="1">
            <a:spLocks/>
          </p:cNvSpPr>
          <p:nvPr/>
        </p:nvSpPr>
        <p:spPr>
          <a:xfrm>
            <a:off x="343814" y="3087687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UX/UI </a:t>
            </a:r>
            <a:r>
              <a:rPr lang="ru-RU"/>
              <a:t>дизайнер (</a:t>
            </a:r>
            <a:r>
              <a:rPr lang="en-US"/>
              <a:t>middle</a:t>
            </a:r>
            <a:r>
              <a:rPr lang="ru-RU"/>
              <a:t>, </a:t>
            </a:r>
            <a:r>
              <a:rPr lang="en-US"/>
              <a:t>junior</a:t>
            </a:r>
            <a:r>
              <a:rPr lang="ru-RU"/>
              <a:t>)</a:t>
            </a:r>
          </a:p>
          <a:p>
            <a:endParaRPr lang="ru-RU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6B1DE00-A355-439D-B0FD-DECDAD1222E1}"/>
              </a:ext>
            </a:extLst>
          </p:cNvPr>
          <p:cNvCxnSpPr>
            <a:cxnSpLocks/>
          </p:cNvCxnSpPr>
          <p:nvPr/>
        </p:nvCxnSpPr>
        <p:spPr>
          <a:xfrm>
            <a:off x="909378" y="2528887"/>
            <a:ext cx="0" cy="35461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309BBDD-576C-48C3-9DB5-A51876C5F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0966" y="2615806"/>
            <a:ext cx="3651586" cy="3167408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7F05AD3-3AC4-4B39-89FB-06C71DCB0BDA}"/>
              </a:ext>
            </a:extLst>
          </p:cNvPr>
          <p:cNvCxnSpPr>
            <a:cxnSpLocks/>
          </p:cNvCxnSpPr>
          <p:nvPr/>
        </p:nvCxnSpPr>
        <p:spPr>
          <a:xfrm>
            <a:off x="6939280" y="3802825"/>
            <a:ext cx="877474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Shape1">
            <a:extLst>
              <a:ext uri="{FF2B5EF4-FFF2-40B4-BE49-F238E27FC236}">
                <a16:creationId xmlns:a16="http://schemas.microsoft.com/office/drawing/2014/main" id="{C6564B45-4BFF-42FC-8B8A-C45EC679E19E}"/>
              </a:ext>
            </a:extLst>
          </p:cNvPr>
          <p:cNvSpPr/>
          <p:nvPr/>
        </p:nvSpPr>
        <p:spPr>
          <a:xfrm>
            <a:off x="3371877" y="5844108"/>
            <a:ext cx="706259" cy="7077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7FD1C-CA20-4DAB-BA1E-5EA75E84F361}"/>
              </a:ext>
            </a:extLst>
          </p:cNvPr>
          <p:cNvSpPr txBox="1"/>
          <p:nvPr/>
        </p:nvSpPr>
        <p:spPr>
          <a:xfrm>
            <a:off x="4191992" y="6015846"/>
            <a:ext cx="339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C00000"/>
                </a:solidFill>
                <a:ea typeface="+mn-lt"/>
                <a:cs typeface="+mn-lt"/>
              </a:rPr>
              <a:t>MOEX Assets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CE784C8-7654-4BC0-8FA6-1BCA2D46ADD3}"/>
              </a:ext>
            </a:extLst>
          </p:cNvPr>
          <p:cNvCxnSpPr>
            <a:cxnSpLocks/>
          </p:cNvCxnSpPr>
          <p:nvPr/>
        </p:nvCxnSpPr>
        <p:spPr>
          <a:xfrm flipH="1" flipV="1">
            <a:off x="6961121" y="2235789"/>
            <a:ext cx="855633" cy="70772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42C6558-9A48-404C-AA70-86969D74FD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1877" y="1341523"/>
            <a:ext cx="3395578" cy="18082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0DCD48-C44C-41AA-8CBB-3E079453E80F}"/>
              </a:ext>
            </a:extLst>
          </p:cNvPr>
          <p:cNvSpPr txBox="1"/>
          <p:nvPr/>
        </p:nvSpPr>
        <p:spPr>
          <a:xfrm>
            <a:off x="8120476" y="1269446"/>
            <a:ext cx="339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MOEX Figma Plugin</a:t>
            </a:r>
          </a:p>
        </p:txBody>
      </p:sp>
      <p:sp>
        <p:nvSpPr>
          <p:cNvPr id="23" name="Shape1">
            <a:extLst>
              <a:ext uri="{FF2B5EF4-FFF2-40B4-BE49-F238E27FC236}">
                <a16:creationId xmlns:a16="http://schemas.microsoft.com/office/drawing/2014/main" id="{693C0EB9-0C7B-4FBC-8590-006D54AABB85}"/>
              </a:ext>
            </a:extLst>
          </p:cNvPr>
          <p:cNvSpPr/>
          <p:nvPr/>
        </p:nvSpPr>
        <p:spPr>
          <a:xfrm>
            <a:off x="7299794" y="1093946"/>
            <a:ext cx="706259" cy="70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8F43120-5C53-4CB0-B124-3270C238A8A0}"/>
              </a:ext>
            </a:extLst>
          </p:cNvPr>
          <p:cNvCxnSpPr>
            <a:cxnSpLocks/>
          </p:cNvCxnSpPr>
          <p:nvPr/>
        </p:nvCxnSpPr>
        <p:spPr>
          <a:xfrm flipH="1">
            <a:off x="2692400" y="2099748"/>
            <a:ext cx="436880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DE7BA66-2DC4-4627-85A9-66EBBC027B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8968" y="3448434"/>
            <a:ext cx="3369957" cy="1982543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5CA1CF1-E81E-4040-8339-118869B8BF73}"/>
              </a:ext>
            </a:extLst>
          </p:cNvPr>
          <p:cNvCxnSpPr>
            <a:cxnSpLocks/>
          </p:cNvCxnSpPr>
          <p:nvPr/>
        </p:nvCxnSpPr>
        <p:spPr>
          <a:xfrm>
            <a:off x="2707640" y="3836269"/>
            <a:ext cx="462280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57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10594670" cy="756424"/>
          </a:xfrm>
        </p:spPr>
        <p:txBody>
          <a:bodyPr>
            <a:normAutofit/>
          </a:bodyPr>
          <a:lstStyle/>
          <a:p>
            <a:r>
              <a:rPr lang="ru-RU" sz="3000"/>
              <a:t>2. ПРИВЯЗКА ДАННЫХ</a:t>
            </a:r>
          </a:p>
          <a:p>
            <a:endParaRPr lang="ru-RU"/>
          </a:p>
        </p:txBody>
      </p:sp>
      <p:pic>
        <p:nvPicPr>
          <p:cNvPr id="17" name="Рисунок 16" descr="Офисный рабочий мужской со сплошной заливкой">
            <a:extLst>
              <a:ext uri="{FF2B5EF4-FFF2-40B4-BE49-F238E27FC236}">
                <a16:creationId xmlns:a16="http://schemas.microsoft.com/office/drawing/2014/main" id="{7F52CA81-83B7-4930-A5CD-8F6EF426C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473" y="1476735"/>
            <a:ext cx="914400" cy="9144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7905918-91B5-4C40-8003-7713ACC9BEB0}"/>
              </a:ext>
            </a:extLst>
          </p:cNvPr>
          <p:cNvSpPr txBox="1">
            <a:spLocks/>
          </p:cNvSpPr>
          <p:nvPr/>
        </p:nvSpPr>
        <p:spPr>
          <a:xfrm>
            <a:off x="343814" y="1192860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Бизнес-аналитик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6B1DE00-A355-439D-B0FD-DECDAD1222E1}"/>
              </a:ext>
            </a:extLst>
          </p:cNvPr>
          <p:cNvCxnSpPr>
            <a:cxnSpLocks/>
          </p:cNvCxnSpPr>
          <p:nvPr/>
        </p:nvCxnSpPr>
        <p:spPr>
          <a:xfrm>
            <a:off x="909378" y="2528887"/>
            <a:ext cx="0" cy="35461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D7FD1C-CA20-4DAB-BA1E-5EA75E84F361}"/>
              </a:ext>
            </a:extLst>
          </p:cNvPr>
          <p:cNvSpPr txBox="1"/>
          <p:nvPr/>
        </p:nvSpPr>
        <p:spPr>
          <a:xfrm>
            <a:off x="4403256" y="1036352"/>
            <a:ext cx="339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MOEX Figma Plugin</a:t>
            </a:r>
          </a:p>
        </p:txBody>
      </p:sp>
      <p:sp>
        <p:nvSpPr>
          <p:cNvPr id="18" name="Shape1">
            <a:extLst>
              <a:ext uri="{FF2B5EF4-FFF2-40B4-BE49-F238E27FC236}">
                <a16:creationId xmlns:a16="http://schemas.microsoft.com/office/drawing/2014/main" id="{616549C4-6BCC-4F74-A228-24908462A6B6}"/>
              </a:ext>
            </a:extLst>
          </p:cNvPr>
          <p:cNvSpPr/>
          <p:nvPr/>
        </p:nvSpPr>
        <p:spPr>
          <a:xfrm>
            <a:off x="3582574" y="860852"/>
            <a:ext cx="706259" cy="70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0CCFE0-AE9B-49A4-B6C0-F0237D0B6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377" y="1781192"/>
            <a:ext cx="5013732" cy="3688074"/>
          </a:xfrm>
          <a:prstGeom prst="rect">
            <a:avLst/>
          </a:prstGeom>
        </p:spPr>
      </p:pic>
      <p:pic>
        <p:nvPicPr>
          <p:cNvPr id="21" name="Рисунок 20" descr="Программист мужской контур">
            <a:extLst>
              <a:ext uri="{FF2B5EF4-FFF2-40B4-BE49-F238E27FC236}">
                <a16:creationId xmlns:a16="http://schemas.microsoft.com/office/drawing/2014/main" id="{235B18FD-F4FB-411C-9608-D2EC90F89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3466" y="3408680"/>
            <a:ext cx="914400" cy="914400"/>
          </a:xfrm>
          <a:prstGeom prst="rect">
            <a:avLst/>
          </a:prstGeom>
        </p:spPr>
      </p:pic>
      <p:pic>
        <p:nvPicPr>
          <p:cNvPr id="22" name="Рисунок 21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F03837F8-17DC-4B8F-A1B3-D10AA4150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9326" y="3408680"/>
            <a:ext cx="914400" cy="914400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36F65AC-3661-4BE8-A4DD-995122AD65D8}"/>
              </a:ext>
            </a:extLst>
          </p:cNvPr>
          <p:cNvSpPr txBox="1">
            <a:spLocks/>
          </p:cNvSpPr>
          <p:nvPr/>
        </p:nvSpPr>
        <p:spPr>
          <a:xfrm>
            <a:off x="374086" y="3099449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Разработчик (</a:t>
            </a:r>
            <a:r>
              <a:rPr lang="en-US"/>
              <a:t>middle</a:t>
            </a:r>
            <a:r>
              <a:rPr lang="ru-RU"/>
              <a:t>, </a:t>
            </a:r>
            <a:r>
              <a:rPr lang="en-US"/>
              <a:t>junior</a:t>
            </a:r>
            <a:r>
              <a:rPr lang="ru-RU"/>
              <a:t>)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6948891-C3E7-45FE-B312-95C0238DA3BD}"/>
              </a:ext>
            </a:extLst>
          </p:cNvPr>
          <p:cNvCxnSpPr>
            <a:cxnSpLocks/>
          </p:cNvCxnSpPr>
          <p:nvPr/>
        </p:nvCxnSpPr>
        <p:spPr>
          <a:xfrm>
            <a:off x="2707640" y="3836269"/>
            <a:ext cx="462280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CF01699-BF57-4FBF-AC67-1808C92B90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7442" y="2391135"/>
            <a:ext cx="5155992" cy="37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9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152766" cy="756424"/>
          </a:xfrm>
        </p:spPr>
        <p:txBody>
          <a:bodyPr/>
          <a:lstStyle/>
          <a:p>
            <a:r>
              <a:rPr lang="ru-RU" sz="3000"/>
              <a:t>3. ЭКСПОРТ МАКЕТА В КОД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7FD1C-CA20-4DAB-BA1E-5EA75E84F361}"/>
              </a:ext>
            </a:extLst>
          </p:cNvPr>
          <p:cNvSpPr txBox="1"/>
          <p:nvPr/>
        </p:nvSpPr>
        <p:spPr>
          <a:xfrm>
            <a:off x="4403256" y="1036352"/>
            <a:ext cx="339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MOEX Figma Plugin</a:t>
            </a:r>
          </a:p>
        </p:txBody>
      </p:sp>
      <p:sp>
        <p:nvSpPr>
          <p:cNvPr id="18" name="Shape1">
            <a:extLst>
              <a:ext uri="{FF2B5EF4-FFF2-40B4-BE49-F238E27FC236}">
                <a16:creationId xmlns:a16="http://schemas.microsoft.com/office/drawing/2014/main" id="{616549C4-6BCC-4F74-A228-24908462A6B6}"/>
              </a:ext>
            </a:extLst>
          </p:cNvPr>
          <p:cNvSpPr/>
          <p:nvPr/>
        </p:nvSpPr>
        <p:spPr>
          <a:xfrm>
            <a:off x="3582574" y="860852"/>
            <a:ext cx="706259" cy="70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1" name="Рисунок 20" descr="Программист мужской контур">
            <a:extLst>
              <a:ext uri="{FF2B5EF4-FFF2-40B4-BE49-F238E27FC236}">
                <a16:creationId xmlns:a16="http://schemas.microsoft.com/office/drawing/2014/main" id="{235B18FD-F4FB-411C-9608-D2EC90F89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3466" y="3408680"/>
            <a:ext cx="914400" cy="914400"/>
          </a:xfrm>
          <a:prstGeom prst="rect">
            <a:avLst/>
          </a:prstGeom>
        </p:spPr>
      </p:pic>
      <p:pic>
        <p:nvPicPr>
          <p:cNvPr id="22" name="Рисунок 21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F03837F8-17DC-4B8F-A1B3-D10AA4150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326" y="3408680"/>
            <a:ext cx="914400" cy="914400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36F65AC-3661-4BE8-A4DD-995122AD65D8}"/>
              </a:ext>
            </a:extLst>
          </p:cNvPr>
          <p:cNvSpPr txBox="1">
            <a:spLocks/>
          </p:cNvSpPr>
          <p:nvPr/>
        </p:nvSpPr>
        <p:spPr>
          <a:xfrm>
            <a:off x="374086" y="3099449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Разработчик (</a:t>
            </a:r>
            <a:r>
              <a:rPr lang="en-US"/>
              <a:t>middle</a:t>
            </a:r>
            <a:r>
              <a:rPr lang="ru-RU"/>
              <a:t>, </a:t>
            </a:r>
            <a:r>
              <a:rPr lang="en-US"/>
              <a:t>junior</a:t>
            </a:r>
            <a:r>
              <a:rPr lang="ru-RU"/>
              <a:t>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F4B323-AA1C-465C-B120-7735B5569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161" y="1918168"/>
            <a:ext cx="5013732" cy="368625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BB83DA-63C8-4603-B573-69D88EFE0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4204" y="1140306"/>
            <a:ext cx="4865992" cy="5126028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CD9E00A-E326-41CC-9512-65D35A3879B1}"/>
              </a:ext>
            </a:extLst>
          </p:cNvPr>
          <p:cNvCxnSpPr>
            <a:cxnSpLocks/>
          </p:cNvCxnSpPr>
          <p:nvPr/>
        </p:nvCxnSpPr>
        <p:spPr>
          <a:xfrm>
            <a:off x="2707640" y="3836269"/>
            <a:ext cx="462280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Shape1">
            <a:extLst>
              <a:ext uri="{FF2B5EF4-FFF2-40B4-BE49-F238E27FC236}">
                <a16:creationId xmlns:a16="http://schemas.microsoft.com/office/drawing/2014/main" id="{A7980FF1-F300-4A68-8568-B7B128FD8C36}"/>
              </a:ext>
            </a:extLst>
          </p:cNvPr>
          <p:cNvSpPr/>
          <p:nvPr/>
        </p:nvSpPr>
        <p:spPr>
          <a:xfrm>
            <a:off x="8229907" y="715347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A22C6A-18A5-483B-B251-293503C56136}"/>
              </a:ext>
            </a:extLst>
          </p:cNvPr>
          <p:cNvSpPr txBox="1"/>
          <p:nvPr/>
        </p:nvSpPr>
        <p:spPr>
          <a:xfrm>
            <a:off x="8936639" y="808938"/>
            <a:ext cx="383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tx2"/>
                </a:solidFill>
                <a:ea typeface="+mn-lt"/>
                <a:cs typeface="+mn-lt"/>
              </a:rPr>
              <a:t>MOEX UI 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ru-RU" b="1" err="1">
                <a:solidFill>
                  <a:schemeClr val="tx2"/>
                </a:solidFill>
                <a:ea typeface="+mn-lt"/>
                <a:cs typeface="+mn-lt"/>
              </a:rPr>
              <a:t>xport</a:t>
            </a:r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7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16647BC-A600-44AA-9236-17CEA419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64" y="1630957"/>
            <a:ext cx="1519606" cy="111726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rmAutofit/>
          </a:bodyPr>
          <a:lstStyle/>
          <a:p>
            <a:r>
              <a:rPr lang="en-US" sz="3000"/>
              <a:t>3</a:t>
            </a:r>
            <a:r>
              <a:rPr lang="ru-RU" sz="3000"/>
              <a:t>. ЭКСПОРТ МАКЕТА В КОД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B7BC065-DA5D-448D-9119-19EFAECF1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75" y="2179379"/>
            <a:ext cx="1525053" cy="1606551"/>
          </a:xfrm>
          <a:prstGeom prst="rect">
            <a:avLst/>
          </a:prstGeom>
        </p:spPr>
      </p:pic>
      <p:sp>
        <p:nvSpPr>
          <p:cNvPr id="19" name="Shape1">
            <a:extLst>
              <a:ext uri="{FF2B5EF4-FFF2-40B4-BE49-F238E27FC236}">
                <a16:creationId xmlns:a16="http://schemas.microsoft.com/office/drawing/2014/main" id="{AD410327-9D66-4B05-AF68-B9994222C130}"/>
              </a:ext>
            </a:extLst>
          </p:cNvPr>
          <p:cNvSpPr/>
          <p:nvPr/>
        </p:nvSpPr>
        <p:spPr>
          <a:xfrm>
            <a:off x="394007" y="791470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3A190A-457A-4756-9FF2-B95BD5C0BD90}"/>
              </a:ext>
            </a:extLst>
          </p:cNvPr>
          <p:cNvSpPr txBox="1"/>
          <p:nvPr/>
        </p:nvSpPr>
        <p:spPr>
          <a:xfrm>
            <a:off x="1195971" y="852867"/>
            <a:ext cx="383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tx2"/>
                </a:solidFill>
                <a:ea typeface="+mn-lt"/>
                <a:cs typeface="+mn-lt"/>
              </a:rPr>
              <a:t>MOEX UI 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ru-RU" b="1" err="1">
                <a:solidFill>
                  <a:schemeClr val="tx2"/>
                </a:solidFill>
                <a:ea typeface="+mn-lt"/>
                <a:cs typeface="+mn-lt"/>
              </a:rPr>
              <a:t>xport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5" name="Shape1">
            <a:extLst>
              <a:ext uri="{FF2B5EF4-FFF2-40B4-BE49-F238E27FC236}">
                <a16:creationId xmlns:a16="http://schemas.microsoft.com/office/drawing/2014/main" id="{974E2ED9-BC11-4C05-9F1F-55FC42B46C7D}"/>
              </a:ext>
            </a:extLst>
          </p:cNvPr>
          <p:cNvSpPr/>
          <p:nvPr/>
        </p:nvSpPr>
        <p:spPr>
          <a:xfrm flipH="1">
            <a:off x="3152465" y="1660446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5A329-747F-495C-A340-A7A505247F42}"/>
              </a:ext>
            </a:extLst>
          </p:cNvPr>
          <p:cNvSpPr txBox="1"/>
          <p:nvPr/>
        </p:nvSpPr>
        <p:spPr>
          <a:xfrm>
            <a:off x="3927324" y="1842897"/>
            <a:ext cx="8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4"/>
                </a:solidFill>
                <a:ea typeface="+mn-lt"/>
                <a:cs typeface="+mn-lt"/>
              </a:rPr>
              <a:t>CI/CD</a:t>
            </a:r>
            <a:endParaRPr lang="ru-RU" b="1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8BA8E0-9791-4884-870F-0D08EE633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771" y="2368174"/>
            <a:ext cx="912753" cy="912753"/>
          </a:xfrm>
          <a:prstGeom prst="rect">
            <a:avLst/>
          </a:prstGeom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1BFD438-104E-449D-88F9-00D8507B7420}"/>
              </a:ext>
            </a:extLst>
          </p:cNvPr>
          <p:cNvCxnSpPr>
            <a:cxnSpLocks/>
          </p:cNvCxnSpPr>
          <p:nvPr/>
        </p:nvCxnSpPr>
        <p:spPr>
          <a:xfrm>
            <a:off x="2274474" y="2824550"/>
            <a:ext cx="95767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A8C2A94-902D-43C9-A03C-6310756F84BA}"/>
              </a:ext>
            </a:extLst>
          </p:cNvPr>
          <p:cNvCxnSpPr>
            <a:cxnSpLocks/>
          </p:cNvCxnSpPr>
          <p:nvPr/>
        </p:nvCxnSpPr>
        <p:spPr>
          <a:xfrm>
            <a:off x="4451350" y="2792405"/>
            <a:ext cx="1423574" cy="162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8AAD67-8D60-4D8C-8176-A4A12891C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488" y="2235193"/>
            <a:ext cx="1028700" cy="11144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45383C5-45F8-4D37-A340-FD2A91FDCC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7539" y="2517637"/>
            <a:ext cx="564155" cy="2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Autofit/>
          </a:bodyPr>
          <a:lstStyle/>
          <a:p>
            <a:r>
              <a:rPr lang="en-US" sz="3000"/>
              <a:t>4</a:t>
            </a:r>
            <a:r>
              <a:rPr lang="ru-RU" sz="3000"/>
              <a:t>. ИНТЕГРАЦИЯ С ПРОЕКТОМ</a:t>
            </a:r>
          </a:p>
        </p:txBody>
      </p:sp>
      <p:pic>
        <p:nvPicPr>
          <p:cNvPr id="16" name="Рисунок 15" descr="Программист мужской контур">
            <a:extLst>
              <a:ext uri="{FF2B5EF4-FFF2-40B4-BE49-F238E27FC236}">
                <a16:creationId xmlns:a16="http://schemas.microsoft.com/office/drawing/2014/main" id="{FA8FB817-4686-4899-8227-DA5752D1F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8514" y="4243761"/>
            <a:ext cx="914400" cy="914400"/>
          </a:xfrm>
          <a:prstGeom prst="rect">
            <a:avLst/>
          </a:prstGeom>
        </p:spPr>
      </p:pic>
      <p:pic>
        <p:nvPicPr>
          <p:cNvPr id="17" name="Рисунок 16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B427C191-E311-46DC-B5E3-73B7261D6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4374" y="4243761"/>
            <a:ext cx="914400" cy="914400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121D451-E7BF-4221-B0E8-9C0B638DB2F2}"/>
              </a:ext>
            </a:extLst>
          </p:cNvPr>
          <p:cNvSpPr txBox="1">
            <a:spLocks/>
          </p:cNvSpPr>
          <p:nvPr/>
        </p:nvSpPr>
        <p:spPr>
          <a:xfrm>
            <a:off x="9094374" y="3914210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Разработчик (</a:t>
            </a:r>
            <a:r>
              <a:rPr lang="en-US"/>
              <a:t>middle</a:t>
            </a:r>
            <a:r>
              <a:rPr lang="ru-RU"/>
              <a:t>, </a:t>
            </a:r>
            <a:r>
              <a:rPr lang="en-US"/>
              <a:t>junior</a:t>
            </a:r>
            <a:r>
              <a:rPr lang="ru-RU"/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B6D92E-4A7D-4D9C-822E-6EBEB370B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9323" y="1309500"/>
            <a:ext cx="3843228" cy="218755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4D92351-EBF1-4395-AF68-967201F37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64" y="1630957"/>
            <a:ext cx="1519606" cy="111726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07A14DA-DB63-4152-AEA5-637472ED7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075" y="2179379"/>
            <a:ext cx="1525053" cy="1606551"/>
          </a:xfrm>
          <a:prstGeom prst="rect">
            <a:avLst/>
          </a:prstGeom>
        </p:spPr>
      </p:pic>
      <p:sp>
        <p:nvSpPr>
          <p:cNvPr id="58" name="Shape1">
            <a:extLst>
              <a:ext uri="{FF2B5EF4-FFF2-40B4-BE49-F238E27FC236}">
                <a16:creationId xmlns:a16="http://schemas.microsoft.com/office/drawing/2014/main" id="{0BE02BA6-8F76-4BB0-B245-87E651EF5E6E}"/>
              </a:ext>
            </a:extLst>
          </p:cNvPr>
          <p:cNvSpPr/>
          <p:nvPr/>
        </p:nvSpPr>
        <p:spPr>
          <a:xfrm>
            <a:off x="394007" y="791470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35D3C5-D27F-4D03-8DC9-EEAF63D47D8A}"/>
              </a:ext>
            </a:extLst>
          </p:cNvPr>
          <p:cNvSpPr txBox="1"/>
          <p:nvPr/>
        </p:nvSpPr>
        <p:spPr>
          <a:xfrm>
            <a:off x="1195971" y="852867"/>
            <a:ext cx="383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tx2"/>
                </a:solidFill>
                <a:ea typeface="+mn-lt"/>
                <a:cs typeface="+mn-lt"/>
              </a:rPr>
              <a:t>MOEX UI 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ru-RU" b="1" err="1">
                <a:solidFill>
                  <a:schemeClr val="tx2"/>
                </a:solidFill>
                <a:ea typeface="+mn-lt"/>
                <a:cs typeface="+mn-lt"/>
              </a:rPr>
              <a:t>xport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60" name="Shape1">
            <a:extLst>
              <a:ext uri="{FF2B5EF4-FFF2-40B4-BE49-F238E27FC236}">
                <a16:creationId xmlns:a16="http://schemas.microsoft.com/office/drawing/2014/main" id="{715C9220-E199-4CFB-A99B-F816DB3D6EFE}"/>
              </a:ext>
            </a:extLst>
          </p:cNvPr>
          <p:cNvSpPr/>
          <p:nvPr/>
        </p:nvSpPr>
        <p:spPr>
          <a:xfrm flipH="1">
            <a:off x="3152465" y="1660446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519814-5401-415B-900E-C87928AC0F69}"/>
              </a:ext>
            </a:extLst>
          </p:cNvPr>
          <p:cNvSpPr txBox="1"/>
          <p:nvPr/>
        </p:nvSpPr>
        <p:spPr>
          <a:xfrm>
            <a:off x="3927324" y="1842897"/>
            <a:ext cx="8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4"/>
                </a:solidFill>
                <a:ea typeface="+mn-lt"/>
                <a:cs typeface="+mn-lt"/>
              </a:rPr>
              <a:t>CI/CD</a:t>
            </a:r>
            <a:endParaRPr lang="ru-RU" b="1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EB56CA6-EA2D-4115-B365-4599CDD6E9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7771" y="2368174"/>
            <a:ext cx="912753" cy="912753"/>
          </a:xfrm>
          <a:prstGeom prst="rect">
            <a:avLst/>
          </a:prstGeom>
        </p:spPr>
      </p:pic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0FED228D-8B13-407F-BD03-E43A25469850}"/>
              </a:ext>
            </a:extLst>
          </p:cNvPr>
          <p:cNvCxnSpPr>
            <a:cxnSpLocks/>
          </p:cNvCxnSpPr>
          <p:nvPr/>
        </p:nvCxnSpPr>
        <p:spPr>
          <a:xfrm>
            <a:off x="2274474" y="2824550"/>
            <a:ext cx="95767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134C4A5-B5E7-4718-B676-37817E753658}"/>
              </a:ext>
            </a:extLst>
          </p:cNvPr>
          <p:cNvCxnSpPr>
            <a:cxnSpLocks/>
          </p:cNvCxnSpPr>
          <p:nvPr/>
        </p:nvCxnSpPr>
        <p:spPr>
          <a:xfrm>
            <a:off x="4451350" y="2792405"/>
            <a:ext cx="1423574" cy="162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1653BFC-10DC-4F2D-9AB6-13A63E6D45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3488" y="2235193"/>
            <a:ext cx="1028700" cy="111442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CBDCF2D-1FC9-458F-A3D3-5A54A2B156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57539" y="2517637"/>
            <a:ext cx="564155" cy="219393"/>
          </a:xfrm>
          <a:prstGeom prst="rect">
            <a:avLst/>
          </a:prstGeom>
        </p:spPr>
      </p:pic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21FEAF1C-CE4A-4BBB-B8DE-34E6E98AEE7F}"/>
              </a:ext>
            </a:extLst>
          </p:cNvPr>
          <p:cNvCxnSpPr>
            <a:cxnSpLocks/>
          </p:cNvCxnSpPr>
          <p:nvPr/>
        </p:nvCxnSpPr>
        <p:spPr>
          <a:xfrm flipV="1">
            <a:off x="10169848" y="3217305"/>
            <a:ext cx="0" cy="69690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2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24279B-C09C-48EB-84A4-C18F3F16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220" y="1315850"/>
            <a:ext cx="3818047" cy="21739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rmAutofit/>
          </a:bodyPr>
          <a:lstStyle/>
          <a:p>
            <a:r>
              <a:rPr lang="en-US" sz="3000"/>
              <a:t>4</a:t>
            </a:r>
            <a:r>
              <a:rPr lang="ru-RU" sz="3000"/>
              <a:t>. ИНТЕГРАЦИЯ С ПРОЕКТОМ</a:t>
            </a:r>
          </a:p>
        </p:txBody>
      </p:sp>
      <p:sp>
        <p:nvSpPr>
          <p:cNvPr id="37" name="Text Placeholder 55">
            <a:extLst>
              <a:ext uri="{FF2B5EF4-FFF2-40B4-BE49-F238E27FC236}">
                <a16:creationId xmlns:a16="http://schemas.microsoft.com/office/drawing/2014/main" id="{1B35B182-23E4-4F6A-94A2-C68A68F09C17}"/>
              </a:ext>
            </a:extLst>
          </p:cNvPr>
          <p:cNvSpPr txBox="1">
            <a:spLocks/>
          </p:cNvSpPr>
          <p:nvPr/>
        </p:nvSpPr>
        <p:spPr>
          <a:xfrm>
            <a:off x="7004101" y="2508234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b="1"/>
              <a:t>Форма </a:t>
            </a:r>
            <a:r>
              <a:rPr lang="en-US" sz="1000" b="1"/>
              <a:t>v.001</a:t>
            </a:r>
            <a:endParaRPr lang="en-RU" sz="10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2F1DDF-4E97-4984-99A5-2B3071D73087}"/>
              </a:ext>
            </a:extLst>
          </p:cNvPr>
          <p:cNvSpPr txBox="1"/>
          <p:nvPr/>
        </p:nvSpPr>
        <p:spPr>
          <a:xfrm>
            <a:off x="6951303" y="2271416"/>
            <a:ext cx="1572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err="1">
                <a:solidFill>
                  <a:schemeClr val="tx2"/>
                </a:solidFill>
              </a:rPr>
              <a:t>open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close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principle</a:t>
            </a:r>
            <a:endParaRPr lang="ru-RU" sz="1000" b="1">
              <a:solidFill>
                <a:schemeClr val="tx2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9DEF4CC-5826-43D8-9DEC-E6D85DAFE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4" y="1630957"/>
            <a:ext cx="1519606" cy="111726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7102B8-E14E-4BD2-A50E-FB4F01637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75" y="2179379"/>
            <a:ext cx="1525053" cy="1606551"/>
          </a:xfrm>
          <a:prstGeom prst="rect">
            <a:avLst/>
          </a:prstGeom>
        </p:spPr>
      </p:pic>
      <p:sp>
        <p:nvSpPr>
          <p:cNvPr id="44" name="Shape1">
            <a:extLst>
              <a:ext uri="{FF2B5EF4-FFF2-40B4-BE49-F238E27FC236}">
                <a16:creationId xmlns:a16="http://schemas.microsoft.com/office/drawing/2014/main" id="{5AF5A7F9-DB71-4A92-9A65-BA0815E6180F}"/>
              </a:ext>
            </a:extLst>
          </p:cNvPr>
          <p:cNvSpPr/>
          <p:nvPr/>
        </p:nvSpPr>
        <p:spPr>
          <a:xfrm>
            <a:off x="394007" y="791470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4934C3-9CDD-47F7-A8B2-051CAAF5D0E1}"/>
              </a:ext>
            </a:extLst>
          </p:cNvPr>
          <p:cNvSpPr txBox="1"/>
          <p:nvPr/>
        </p:nvSpPr>
        <p:spPr>
          <a:xfrm>
            <a:off x="1195971" y="852867"/>
            <a:ext cx="383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tx2"/>
                </a:solidFill>
                <a:ea typeface="+mn-lt"/>
                <a:cs typeface="+mn-lt"/>
              </a:rPr>
              <a:t>MOEX UI </a:t>
            </a:r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ru-RU" b="1" err="1">
                <a:solidFill>
                  <a:schemeClr val="tx2"/>
                </a:solidFill>
                <a:ea typeface="+mn-lt"/>
                <a:cs typeface="+mn-lt"/>
              </a:rPr>
              <a:t>xport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C3AC17CD-51A0-4FF2-8AE9-0D5119DFC974}"/>
              </a:ext>
            </a:extLst>
          </p:cNvPr>
          <p:cNvSpPr/>
          <p:nvPr/>
        </p:nvSpPr>
        <p:spPr>
          <a:xfrm flipH="1">
            <a:off x="3152465" y="1660446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D4EF5F-1ED2-4127-96D9-59982CCB9D06}"/>
              </a:ext>
            </a:extLst>
          </p:cNvPr>
          <p:cNvSpPr txBox="1"/>
          <p:nvPr/>
        </p:nvSpPr>
        <p:spPr>
          <a:xfrm>
            <a:off x="3927324" y="1842897"/>
            <a:ext cx="8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4"/>
                </a:solidFill>
                <a:ea typeface="+mn-lt"/>
                <a:cs typeface="+mn-lt"/>
              </a:rPr>
              <a:t>CI/CD</a:t>
            </a:r>
            <a:endParaRPr lang="ru-RU" b="1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EEAAE35-042A-4F60-930D-6DED6D427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71" y="2368174"/>
            <a:ext cx="912753" cy="912753"/>
          </a:xfrm>
          <a:prstGeom prst="rect">
            <a:avLst/>
          </a:prstGeom>
        </p:spPr>
      </p:pic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E40F54DE-EC27-4DDF-B3A5-888E7E0849F3}"/>
              </a:ext>
            </a:extLst>
          </p:cNvPr>
          <p:cNvCxnSpPr>
            <a:cxnSpLocks/>
          </p:cNvCxnSpPr>
          <p:nvPr/>
        </p:nvCxnSpPr>
        <p:spPr>
          <a:xfrm>
            <a:off x="2274474" y="2824550"/>
            <a:ext cx="95767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D8BAF53B-2E43-435F-A6A9-75EB649425A9}"/>
              </a:ext>
            </a:extLst>
          </p:cNvPr>
          <p:cNvCxnSpPr>
            <a:cxnSpLocks/>
          </p:cNvCxnSpPr>
          <p:nvPr/>
        </p:nvCxnSpPr>
        <p:spPr>
          <a:xfrm>
            <a:off x="4451350" y="2792405"/>
            <a:ext cx="1423574" cy="162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A13C103-034F-4F48-B556-A1A8E58B9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488" y="2235193"/>
            <a:ext cx="1028700" cy="111442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B8822B-278C-44DA-A533-1969C3439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7539" y="2517637"/>
            <a:ext cx="564155" cy="219393"/>
          </a:xfrm>
          <a:prstGeom prst="rect">
            <a:avLst/>
          </a:prstGeom>
        </p:spPr>
      </p:pic>
      <p:pic>
        <p:nvPicPr>
          <p:cNvPr id="56" name="Рисунок 55" descr="Программист мужской контур">
            <a:extLst>
              <a:ext uri="{FF2B5EF4-FFF2-40B4-BE49-F238E27FC236}">
                <a16:creationId xmlns:a16="http://schemas.microsoft.com/office/drawing/2014/main" id="{DB261FA6-3E36-46A2-89F3-B81A99BF7D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8514" y="4243761"/>
            <a:ext cx="914400" cy="914400"/>
          </a:xfrm>
          <a:prstGeom prst="rect">
            <a:avLst/>
          </a:prstGeom>
        </p:spPr>
      </p:pic>
      <p:pic>
        <p:nvPicPr>
          <p:cNvPr id="57" name="Рисунок 56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16CDD3A0-07FE-45BD-8EF6-D92E0811D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94374" y="4243761"/>
            <a:ext cx="914400" cy="914400"/>
          </a:xfrm>
          <a:prstGeom prst="rect">
            <a:avLst/>
          </a:prstGeom>
        </p:spPr>
      </p:pic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4D4D0526-72D6-4639-B8BD-269315A8C961}"/>
              </a:ext>
            </a:extLst>
          </p:cNvPr>
          <p:cNvSpPr txBox="1">
            <a:spLocks/>
          </p:cNvSpPr>
          <p:nvPr/>
        </p:nvSpPr>
        <p:spPr>
          <a:xfrm>
            <a:off x="9094374" y="3914210"/>
            <a:ext cx="3303043" cy="27173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Разработчик (</a:t>
            </a:r>
            <a:r>
              <a:rPr lang="en-US"/>
              <a:t>middle</a:t>
            </a:r>
            <a:r>
              <a:rPr lang="ru-RU"/>
              <a:t>, </a:t>
            </a:r>
            <a:r>
              <a:rPr lang="en-US"/>
              <a:t>junior</a:t>
            </a:r>
            <a:r>
              <a:rPr lang="ru-RU"/>
              <a:t>)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ACE7719F-79C2-45FC-B163-042DFBDD7A83}"/>
              </a:ext>
            </a:extLst>
          </p:cNvPr>
          <p:cNvCxnSpPr>
            <a:cxnSpLocks/>
          </p:cNvCxnSpPr>
          <p:nvPr/>
        </p:nvCxnSpPr>
        <p:spPr>
          <a:xfrm>
            <a:off x="7020752" y="2792405"/>
            <a:ext cx="92893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9C0E923E-BD2E-4442-9779-31877CC58248}"/>
              </a:ext>
            </a:extLst>
          </p:cNvPr>
          <p:cNvCxnSpPr>
            <a:cxnSpLocks/>
          </p:cNvCxnSpPr>
          <p:nvPr/>
        </p:nvCxnSpPr>
        <p:spPr>
          <a:xfrm flipV="1">
            <a:off x="10169848" y="3217305"/>
            <a:ext cx="0" cy="69690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rmAutofit/>
          </a:bodyPr>
          <a:lstStyle/>
          <a:p>
            <a:r>
              <a:rPr lang="en-US" sz="3000"/>
              <a:t>5</a:t>
            </a:r>
            <a:r>
              <a:rPr lang="ru-RU" sz="3000"/>
              <a:t>.</a:t>
            </a:r>
            <a:r>
              <a:rPr lang="en-US" sz="3000"/>
              <a:t> </a:t>
            </a:r>
            <a:r>
              <a:rPr lang="ru-RU" sz="3000"/>
              <a:t>МОДЕЛЬ ДАННЫХ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35E2832-833E-4F3F-BB69-65658527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64" y="1630957"/>
            <a:ext cx="1519606" cy="111726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4771BB-38D3-41E8-BD57-F37B6DDE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75" y="2179379"/>
            <a:ext cx="1525053" cy="1606551"/>
          </a:xfrm>
          <a:prstGeom prst="rect">
            <a:avLst/>
          </a:prstGeom>
        </p:spPr>
      </p:pic>
      <p:sp>
        <p:nvSpPr>
          <p:cNvPr id="61" name="Shape1">
            <a:extLst>
              <a:ext uri="{FF2B5EF4-FFF2-40B4-BE49-F238E27FC236}">
                <a16:creationId xmlns:a16="http://schemas.microsoft.com/office/drawing/2014/main" id="{BE52497E-DD2C-4E5B-B39B-AB76F447347B}"/>
              </a:ext>
            </a:extLst>
          </p:cNvPr>
          <p:cNvSpPr/>
          <p:nvPr/>
        </p:nvSpPr>
        <p:spPr>
          <a:xfrm flipH="1">
            <a:off x="3152465" y="1660446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AEA4AB-8D02-4714-ABF6-C4874F5D42E0}"/>
              </a:ext>
            </a:extLst>
          </p:cNvPr>
          <p:cNvSpPr txBox="1"/>
          <p:nvPr/>
        </p:nvSpPr>
        <p:spPr>
          <a:xfrm>
            <a:off x="3927324" y="1842897"/>
            <a:ext cx="8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4"/>
                </a:solidFill>
                <a:ea typeface="+mn-lt"/>
                <a:cs typeface="+mn-lt"/>
              </a:rPr>
              <a:t>CI/CD</a:t>
            </a:r>
            <a:endParaRPr lang="ru-RU" b="1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D97517F-50B6-4D14-9FA3-F54B8C441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771" y="2368174"/>
            <a:ext cx="912753" cy="912753"/>
          </a:xfrm>
          <a:prstGeom prst="rect">
            <a:avLst/>
          </a:prstGeom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59E3494F-604D-4868-8445-70D7EB95E8C2}"/>
              </a:ext>
            </a:extLst>
          </p:cNvPr>
          <p:cNvCxnSpPr>
            <a:cxnSpLocks/>
          </p:cNvCxnSpPr>
          <p:nvPr/>
        </p:nvCxnSpPr>
        <p:spPr>
          <a:xfrm>
            <a:off x="2274474" y="2824550"/>
            <a:ext cx="95767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25CD73EE-1C8B-4B60-8C7A-6157C0556187}"/>
              </a:ext>
            </a:extLst>
          </p:cNvPr>
          <p:cNvCxnSpPr>
            <a:cxnSpLocks/>
          </p:cNvCxnSpPr>
          <p:nvPr/>
        </p:nvCxnSpPr>
        <p:spPr>
          <a:xfrm>
            <a:off x="4451350" y="2792405"/>
            <a:ext cx="1423574" cy="162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09E55D8-CEDB-4909-B98C-FF54862A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488" y="2235193"/>
            <a:ext cx="1028700" cy="111442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70B2FAB-8C1D-48EB-AD15-F15880204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7539" y="2517637"/>
            <a:ext cx="564155" cy="219393"/>
          </a:xfrm>
          <a:prstGeom prst="rect">
            <a:avLst/>
          </a:prstGeom>
        </p:spPr>
      </p:pic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7B321DC-794B-4C1B-BD6F-1F26D367846F}"/>
              </a:ext>
            </a:extLst>
          </p:cNvPr>
          <p:cNvCxnSpPr>
            <a:cxnSpLocks/>
          </p:cNvCxnSpPr>
          <p:nvPr/>
        </p:nvCxnSpPr>
        <p:spPr>
          <a:xfrm>
            <a:off x="590962" y="2737030"/>
            <a:ext cx="2520931" cy="143377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EECBC5-A762-4894-A92F-82288D743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2828" y="4043538"/>
            <a:ext cx="589277" cy="58927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FAAC24E-9EF4-4CBE-9A8E-FDC4EA7F9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6" y="3809796"/>
            <a:ext cx="912753" cy="91275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ED9998-B032-472F-AFEF-759AA57DEB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6220" y="1315850"/>
            <a:ext cx="3818047" cy="2173924"/>
          </a:xfrm>
          <a:prstGeom prst="rect">
            <a:avLst/>
          </a:prstGeom>
        </p:spPr>
      </p:pic>
      <p:sp>
        <p:nvSpPr>
          <p:cNvPr id="88" name="Text Placeholder 55">
            <a:extLst>
              <a:ext uri="{FF2B5EF4-FFF2-40B4-BE49-F238E27FC236}">
                <a16:creationId xmlns:a16="http://schemas.microsoft.com/office/drawing/2014/main" id="{05A67C81-9F95-4AB9-B7F5-0CA3945AE8FE}"/>
              </a:ext>
            </a:extLst>
          </p:cNvPr>
          <p:cNvSpPr txBox="1">
            <a:spLocks/>
          </p:cNvSpPr>
          <p:nvPr/>
        </p:nvSpPr>
        <p:spPr>
          <a:xfrm>
            <a:off x="7004101" y="2508234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b="1"/>
              <a:t>Форма </a:t>
            </a:r>
            <a:r>
              <a:rPr lang="en-US" sz="1000" b="1"/>
              <a:t>v.001</a:t>
            </a:r>
            <a:endParaRPr lang="en-RU" sz="1000" b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29F60E3-ED80-4F66-B29A-FE571B3A08B2}"/>
              </a:ext>
            </a:extLst>
          </p:cNvPr>
          <p:cNvSpPr txBox="1"/>
          <p:nvPr/>
        </p:nvSpPr>
        <p:spPr>
          <a:xfrm>
            <a:off x="6951303" y="2271416"/>
            <a:ext cx="1572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err="1">
                <a:solidFill>
                  <a:schemeClr val="tx2"/>
                </a:solidFill>
              </a:rPr>
              <a:t>open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close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principle</a:t>
            </a:r>
            <a:endParaRPr lang="ru-RU" sz="1000" b="1">
              <a:solidFill>
                <a:schemeClr val="tx2"/>
              </a:solidFill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8FFAFB8A-9C66-410A-B069-BBB0FD7E7782}"/>
              </a:ext>
            </a:extLst>
          </p:cNvPr>
          <p:cNvCxnSpPr>
            <a:cxnSpLocks/>
          </p:cNvCxnSpPr>
          <p:nvPr/>
        </p:nvCxnSpPr>
        <p:spPr>
          <a:xfrm>
            <a:off x="7020752" y="2792405"/>
            <a:ext cx="92893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 Placeholder 55">
            <a:extLst>
              <a:ext uri="{FF2B5EF4-FFF2-40B4-BE49-F238E27FC236}">
                <a16:creationId xmlns:a16="http://schemas.microsoft.com/office/drawing/2014/main" id="{B3F7D4C6-AB6C-4D16-ADAA-D4BFE407826A}"/>
              </a:ext>
            </a:extLst>
          </p:cNvPr>
          <p:cNvSpPr txBox="1">
            <a:spLocks/>
          </p:cNvSpPr>
          <p:nvPr/>
        </p:nvSpPr>
        <p:spPr>
          <a:xfrm>
            <a:off x="9193131" y="5138006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RU" sz="1000" b="1"/>
          </a:p>
        </p:txBody>
      </p:sp>
      <p:sp>
        <p:nvSpPr>
          <p:cNvPr id="108" name="Shape1">
            <a:extLst>
              <a:ext uri="{FF2B5EF4-FFF2-40B4-BE49-F238E27FC236}">
                <a16:creationId xmlns:a16="http://schemas.microsoft.com/office/drawing/2014/main" id="{BB664225-BCA7-42C8-9F0A-EFE95CB94680}"/>
              </a:ext>
            </a:extLst>
          </p:cNvPr>
          <p:cNvSpPr/>
          <p:nvPr/>
        </p:nvSpPr>
        <p:spPr>
          <a:xfrm flipH="1">
            <a:off x="4893774" y="4942777"/>
            <a:ext cx="706259" cy="7077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BC216C0-2785-435B-8B7C-28279DDC6905}"/>
              </a:ext>
            </a:extLst>
          </p:cNvPr>
          <p:cNvSpPr txBox="1"/>
          <p:nvPr/>
        </p:nvSpPr>
        <p:spPr>
          <a:xfrm>
            <a:off x="5662858" y="5030625"/>
            <a:ext cx="205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Headless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CMS</a:t>
            </a:r>
            <a:endParaRPr lang="en-US" sz="1600" b="1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Data Storage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89E30E04-285C-40C9-B07F-F8DDABBEF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9514" y="3746570"/>
            <a:ext cx="2514882" cy="1061193"/>
          </a:xfrm>
          <a:prstGeom prst="rect">
            <a:avLst/>
          </a:prstGeom>
        </p:spPr>
      </p:pic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id="{BB8D9D8C-D209-4F93-94F8-44BFBC93893E}"/>
              </a:ext>
            </a:extLst>
          </p:cNvPr>
          <p:cNvCxnSpPr>
            <a:cxnSpLocks/>
          </p:cNvCxnSpPr>
          <p:nvPr/>
        </p:nvCxnSpPr>
        <p:spPr>
          <a:xfrm>
            <a:off x="4296079" y="4271733"/>
            <a:ext cx="480585" cy="543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B64DE6-0253-436E-B698-49F8224EE702}"/>
              </a:ext>
            </a:extLst>
          </p:cNvPr>
          <p:cNvSpPr txBox="1"/>
          <p:nvPr/>
        </p:nvSpPr>
        <p:spPr>
          <a:xfrm>
            <a:off x="1254869" y="5118277"/>
            <a:ext cx="339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MOEX Figma Plugin</a:t>
            </a:r>
          </a:p>
        </p:txBody>
      </p:sp>
      <p:sp>
        <p:nvSpPr>
          <p:cNvPr id="28" name="Shape1">
            <a:extLst>
              <a:ext uri="{FF2B5EF4-FFF2-40B4-BE49-F238E27FC236}">
                <a16:creationId xmlns:a16="http://schemas.microsoft.com/office/drawing/2014/main" id="{D674D969-F82C-4C35-B1EB-66188D49AC83}"/>
              </a:ext>
            </a:extLst>
          </p:cNvPr>
          <p:cNvSpPr/>
          <p:nvPr/>
        </p:nvSpPr>
        <p:spPr>
          <a:xfrm>
            <a:off x="434187" y="4942777"/>
            <a:ext cx="706259" cy="70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983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484A615-92B8-4F24-B84E-CBFD251C0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14" y="3746570"/>
            <a:ext cx="2514882" cy="1061193"/>
          </a:xfrm>
          <a:prstGeom prst="rect">
            <a:avLst/>
          </a:prstGeom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E889E48-A618-4691-BC32-BDE359C7B607}"/>
              </a:ext>
            </a:extLst>
          </p:cNvPr>
          <p:cNvCxnSpPr>
            <a:cxnSpLocks/>
          </p:cNvCxnSpPr>
          <p:nvPr/>
        </p:nvCxnSpPr>
        <p:spPr>
          <a:xfrm>
            <a:off x="4296079" y="4271733"/>
            <a:ext cx="480585" cy="543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rmAutofit/>
          </a:bodyPr>
          <a:lstStyle/>
          <a:p>
            <a:r>
              <a:rPr lang="en-US" sz="3000" dirty="0"/>
              <a:t>5</a:t>
            </a:r>
            <a:r>
              <a:rPr lang="ru-RU" sz="3000" dirty="0"/>
              <a:t>.</a:t>
            </a:r>
            <a:r>
              <a:rPr lang="en-US" sz="3000" dirty="0"/>
              <a:t> </a:t>
            </a:r>
            <a:r>
              <a:rPr lang="ru-RU" sz="3000" dirty="0"/>
              <a:t>МОДЕЛЬ ДАННЫХ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35E2832-833E-4F3F-BB69-656585273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4" y="1630957"/>
            <a:ext cx="1519606" cy="111726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4771BB-38D3-41E8-BD57-F37B6DDEE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75" y="2179379"/>
            <a:ext cx="1525053" cy="1606551"/>
          </a:xfrm>
          <a:prstGeom prst="rect">
            <a:avLst/>
          </a:prstGeom>
        </p:spPr>
      </p:pic>
      <p:sp>
        <p:nvSpPr>
          <p:cNvPr id="59" name="Shape1">
            <a:extLst>
              <a:ext uri="{FF2B5EF4-FFF2-40B4-BE49-F238E27FC236}">
                <a16:creationId xmlns:a16="http://schemas.microsoft.com/office/drawing/2014/main" id="{E36C7691-E344-4F3E-A0A7-CCB7A4072BFC}"/>
              </a:ext>
            </a:extLst>
          </p:cNvPr>
          <p:cNvSpPr/>
          <p:nvPr/>
        </p:nvSpPr>
        <p:spPr>
          <a:xfrm>
            <a:off x="394007" y="791470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5D5671-F0AD-42EA-B6D2-C605B5D004BC}"/>
              </a:ext>
            </a:extLst>
          </p:cNvPr>
          <p:cNvSpPr txBox="1"/>
          <p:nvPr/>
        </p:nvSpPr>
        <p:spPr>
          <a:xfrm>
            <a:off x="1195971" y="852867"/>
            <a:ext cx="383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a typeface="+mn-lt"/>
                <a:cs typeface="+mn-lt"/>
              </a:rPr>
              <a:t>MOEX UI </a:t>
            </a:r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ru-RU" b="1" dirty="0" err="1">
                <a:solidFill>
                  <a:schemeClr val="tx2"/>
                </a:solidFill>
                <a:ea typeface="+mn-lt"/>
                <a:cs typeface="+mn-lt"/>
              </a:rPr>
              <a:t>xport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" name="Shape1">
            <a:extLst>
              <a:ext uri="{FF2B5EF4-FFF2-40B4-BE49-F238E27FC236}">
                <a16:creationId xmlns:a16="http://schemas.microsoft.com/office/drawing/2014/main" id="{BE52497E-DD2C-4E5B-B39B-AB76F447347B}"/>
              </a:ext>
            </a:extLst>
          </p:cNvPr>
          <p:cNvSpPr/>
          <p:nvPr/>
        </p:nvSpPr>
        <p:spPr>
          <a:xfrm flipH="1">
            <a:off x="3152465" y="1660446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AEA4AB-8D02-4714-ABF6-C4874F5D42E0}"/>
              </a:ext>
            </a:extLst>
          </p:cNvPr>
          <p:cNvSpPr txBox="1"/>
          <p:nvPr/>
        </p:nvSpPr>
        <p:spPr>
          <a:xfrm>
            <a:off x="3927324" y="1842897"/>
            <a:ext cx="8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4"/>
                </a:solidFill>
                <a:ea typeface="+mn-lt"/>
                <a:cs typeface="+mn-lt"/>
              </a:rPr>
              <a:t>CI/CD</a:t>
            </a:r>
            <a:endParaRPr lang="ru-RU" b="1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D97517F-50B6-4D14-9FA3-F54B8C441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71" y="2368174"/>
            <a:ext cx="912753" cy="912753"/>
          </a:xfrm>
          <a:prstGeom prst="rect">
            <a:avLst/>
          </a:prstGeom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59E3494F-604D-4868-8445-70D7EB95E8C2}"/>
              </a:ext>
            </a:extLst>
          </p:cNvPr>
          <p:cNvCxnSpPr>
            <a:cxnSpLocks/>
          </p:cNvCxnSpPr>
          <p:nvPr/>
        </p:nvCxnSpPr>
        <p:spPr>
          <a:xfrm>
            <a:off x="2274474" y="2824550"/>
            <a:ext cx="95767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25CD73EE-1C8B-4B60-8C7A-6157C0556187}"/>
              </a:ext>
            </a:extLst>
          </p:cNvPr>
          <p:cNvCxnSpPr>
            <a:cxnSpLocks/>
          </p:cNvCxnSpPr>
          <p:nvPr/>
        </p:nvCxnSpPr>
        <p:spPr>
          <a:xfrm>
            <a:off x="4451350" y="2792405"/>
            <a:ext cx="1423574" cy="162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09E55D8-CEDB-4909-B98C-FF54862AA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488" y="2235193"/>
            <a:ext cx="1028700" cy="111442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70B2FAB-8C1D-48EB-AD15-F15880204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7539" y="2517637"/>
            <a:ext cx="564155" cy="219393"/>
          </a:xfrm>
          <a:prstGeom prst="rect">
            <a:avLst/>
          </a:prstGeom>
        </p:spPr>
      </p:pic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7B321DC-794B-4C1B-BD6F-1F26D367846F}"/>
              </a:ext>
            </a:extLst>
          </p:cNvPr>
          <p:cNvCxnSpPr>
            <a:cxnSpLocks/>
          </p:cNvCxnSpPr>
          <p:nvPr/>
        </p:nvCxnSpPr>
        <p:spPr>
          <a:xfrm>
            <a:off x="590962" y="2737030"/>
            <a:ext cx="2520931" cy="143377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EECBC5-A762-4894-A92F-82288D743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828" y="4043538"/>
            <a:ext cx="589277" cy="58927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FAAC24E-9EF4-4CBE-9A8E-FDC4EA7F9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346" y="3809796"/>
            <a:ext cx="912753" cy="912753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D55676C-C82D-40EC-993D-11D0A358DA13}"/>
              </a:ext>
            </a:extLst>
          </p:cNvPr>
          <p:cNvSpPr/>
          <p:nvPr/>
        </p:nvSpPr>
        <p:spPr>
          <a:xfrm>
            <a:off x="6995684" y="3835203"/>
            <a:ext cx="702762" cy="33058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API</a:t>
            </a:r>
            <a:endParaRPr lang="ru-RU" b="1"/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EC6EB0EE-2B90-4098-B14E-0B94ED220DCA}"/>
              </a:ext>
            </a:extLst>
          </p:cNvPr>
          <p:cNvCxnSpPr>
            <a:cxnSpLocks/>
          </p:cNvCxnSpPr>
          <p:nvPr/>
        </p:nvCxnSpPr>
        <p:spPr>
          <a:xfrm>
            <a:off x="6447838" y="4604563"/>
            <a:ext cx="0" cy="60015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7" name="Рисунок 8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ED9998-B032-472F-AFEF-759AA57D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6220" y="1315850"/>
            <a:ext cx="3818047" cy="2173924"/>
          </a:xfrm>
          <a:prstGeom prst="rect">
            <a:avLst/>
          </a:prstGeom>
        </p:spPr>
      </p:pic>
      <p:sp>
        <p:nvSpPr>
          <p:cNvPr id="88" name="Text Placeholder 55">
            <a:extLst>
              <a:ext uri="{FF2B5EF4-FFF2-40B4-BE49-F238E27FC236}">
                <a16:creationId xmlns:a16="http://schemas.microsoft.com/office/drawing/2014/main" id="{05A67C81-9F95-4AB9-B7F5-0CA3945AE8FE}"/>
              </a:ext>
            </a:extLst>
          </p:cNvPr>
          <p:cNvSpPr txBox="1">
            <a:spLocks/>
          </p:cNvSpPr>
          <p:nvPr/>
        </p:nvSpPr>
        <p:spPr>
          <a:xfrm>
            <a:off x="7004101" y="2508234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b="1"/>
              <a:t>Форма </a:t>
            </a:r>
            <a:r>
              <a:rPr lang="en-US" sz="1000" b="1"/>
              <a:t>v.001</a:t>
            </a:r>
            <a:endParaRPr lang="en-RU" sz="1000" b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29F60E3-ED80-4F66-B29A-FE571B3A08B2}"/>
              </a:ext>
            </a:extLst>
          </p:cNvPr>
          <p:cNvSpPr txBox="1"/>
          <p:nvPr/>
        </p:nvSpPr>
        <p:spPr>
          <a:xfrm>
            <a:off x="6951303" y="2271416"/>
            <a:ext cx="1572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err="1">
                <a:solidFill>
                  <a:schemeClr val="tx2"/>
                </a:solidFill>
              </a:rPr>
              <a:t>open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close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principle</a:t>
            </a:r>
            <a:endParaRPr lang="ru-RU" sz="1000" b="1">
              <a:solidFill>
                <a:schemeClr val="tx2"/>
              </a:solidFill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8FFAFB8A-9C66-410A-B069-BBB0FD7E7782}"/>
              </a:ext>
            </a:extLst>
          </p:cNvPr>
          <p:cNvCxnSpPr>
            <a:cxnSpLocks/>
          </p:cNvCxnSpPr>
          <p:nvPr/>
        </p:nvCxnSpPr>
        <p:spPr>
          <a:xfrm>
            <a:off x="7020752" y="2792405"/>
            <a:ext cx="92893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94F115B1-E375-4F2D-8D53-C8DE08B0DC97}"/>
              </a:ext>
            </a:extLst>
          </p:cNvPr>
          <p:cNvCxnSpPr>
            <a:cxnSpLocks/>
          </p:cNvCxnSpPr>
          <p:nvPr/>
        </p:nvCxnSpPr>
        <p:spPr>
          <a:xfrm flipH="1">
            <a:off x="7613650" y="2597150"/>
            <a:ext cx="1778000" cy="121264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F726CC49-816F-46BA-BBD4-2A9113109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2788" y="5314933"/>
            <a:ext cx="610099" cy="600152"/>
          </a:xfrm>
          <a:prstGeom prst="rect">
            <a:avLst/>
          </a:prstGeom>
        </p:spPr>
      </p:pic>
      <p:sp>
        <p:nvSpPr>
          <p:cNvPr id="105" name="Text Placeholder 55">
            <a:extLst>
              <a:ext uri="{FF2B5EF4-FFF2-40B4-BE49-F238E27FC236}">
                <a16:creationId xmlns:a16="http://schemas.microsoft.com/office/drawing/2014/main" id="{B3F7D4C6-AB6C-4D16-ADAA-D4BFE407826A}"/>
              </a:ext>
            </a:extLst>
          </p:cNvPr>
          <p:cNvSpPr txBox="1">
            <a:spLocks/>
          </p:cNvSpPr>
          <p:nvPr/>
        </p:nvSpPr>
        <p:spPr>
          <a:xfrm>
            <a:off x="9193131" y="5138006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RU" sz="1000" b="1"/>
          </a:p>
        </p:txBody>
      </p:sp>
      <p:sp>
        <p:nvSpPr>
          <p:cNvPr id="32" name="Shape1">
            <a:extLst>
              <a:ext uri="{FF2B5EF4-FFF2-40B4-BE49-F238E27FC236}">
                <a16:creationId xmlns:a16="http://schemas.microsoft.com/office/drawing/2014/main" id="{9C45F1C0-53AF-4337-AFBC-482A0E24B0AD}"/>
              </a:ext>
            </a:extLst>
          </p:cNvPr>
          <p:cNvSpPr/>
          <p:nvPr/>
        </p:nvSpPr>
        <p:spPr>
          <a:xfrm flipH="1">
            <a:off x="7427866" y="5782468"/>
            <a:ext cx="706259" cy="7077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3" name="Shape1">
            <a:extLst>
              <a:ext uri="{FF2B5EF4-FFF2-40B4-BE49-F238E27FC236}">
                <a16:creationId xmlns:a16="http://schemas.microsoft.com/office/drawing/2014/main" id="{EC18C759-B94C-44CD-A501-7AE2D1391BE5}"/>
              </a:ext>
            </a:extLst>
          </p:cNvPr>
          <p:cNvSpPr/>
          <p:nvPr/>
        </p:nvSpPr>
        <p:spPr>
          <a:xfrm flipH="1">
            <a:off x="4893774" y="5800027"/>
            <a:ext cx="706259" cy="7077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5D02FF-B683-4C11-8714-85D40BBC9082}"/>
              </a:ext>
            </a:extLst>
          </p:cNvPr>
          <p:cNvSpPr txBox="1"/>
          <p:nvPr/>
        </p:nvSpPr>
        <p:spPr>
          <a:xfrm>
            <a:off x="5662858" y="5887875"/>
            <a:ext cx="205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Headless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CMS</a:t>
            </a:r>
            <a:endParaRPr lang="en-US" sz="1600" b="1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Data Storage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F96761-7DB9-43A9-BA0C-963717300165}"/>
              </a:ext>
            </a:extLst>
          </p:cNvPr>
          <p:cNvSpPr txBox="1"/>
          <p:nvPr/>
        </p:nvSpPr>
        <p:spPr>
          <a:xfrm>
            <a:off x="8115821" y="5845744"/>
            <a:ext cx="4088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Data Storage </a:t>
            </a:r>
          </a:p>
          <a:p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Self </a:t>
            </a:r>
            <a:r>
              <a:rPr lang="ru-RU" sz="1600" b="1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Generated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API</a:t>
            </a:r>
            <a:endParaRPr lang="ru-RU" sz="1600" b="1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562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3A36526-EC83-4CF5-8F96-FACE239A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14" y="3746570"/>
            <a:ext cx="2514882" cy="106119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rmAutofit/>
          </a:bodyPr>
          <a:lstStyle/>
          <a:p>
            <a:r>
              <a:rPr lang="en-US" sz="3000" dirty="0"/>
              <a:t>5</a:t>
            </a:r>
            <a:r>
              <a:rPr lang="ru-RU" sz="3000" dirty="0"/>
              <a:t>.</a:t>
            </a:r>
            <a:r>
              <a:rPr lang="en-US" sz="3000" dirty="0"/>
              <a:t> </a:t>
            </a:r>
            <a:r>
              <a:rPr lang="ru-RU" sz="3000" dirty="0"/>
              <a:t>МОДЕЛЬ ДАННЫХ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35E2832-833E-4F3F-BB69-656585273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4" y="1630957"/>
            <a:ext cx="1519606" cy="111726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4771BB-38D3-41E8-BD57-F37B6DDEE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75" y="2179379"/>
            <a:ext cx="1525053" cy="1606551"/>
          </a:xfrm>
          <a:prstGeom prst="rect">
            <a:avLst/>
          </a:prstGeom>
        </p:spPr>
      </p:pic>
      <p:sp>
        <p:nvSpPr>
          <p:cNvPr id="59" name="Shape1">
            <a:extLst>
              <a:ext uri="{FF2B5EF4-FFF2-40B4-BE49-F238E27FC236}">
                <a16:creationId xmlns:a16="http://schemas.microsoft.com/office/drawing/2014/main" id="{E36C7691-E344-4F3E-A0A7-CCB7A4072BFC}"/>
              </a:ext>
            </a:extLst>
          </p:cNvPr>
          <p:cNvSpPr/>
          <p:nvPr/>
        </p:nvSpPr>
        <p:spPr>
          <a:xfrm>
            <a:off x="394007" y="791470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5D5671-F0AD-42EA-B6D2-C605B5D004BC}"/>
              </a:ext>
            </a:extLst>
          </p:cNvPr>
          <p:cNvSpPr txBox="1"/>
          <p:nvPr/>
        </p:nvSpPr>
        <p:spPr>
          <a:xfrm>
            <a:off x="1195971" y="852867"/>
            <a:ext cx="383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a typeface="+mn-lt"/>
                <a:cs typeface="+mn-lt"/>
              </a:rPr>
              <a:t>MOEX UI </a:t>
            </a:r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ru-RU" b="1" dirty="0" err="1">
                <a:solidFill>
                  <a:schemeClr val="tx2"/>
                </a:solidFill>
                <a:ea typeface="+mn-lt"/>
                <a:cs typeface="+mn-lt"/>
              </a:rPr>
              <a:t>xport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" name="Shape1">
            <a:extLst>
              <a:ext uri="{FF2B5EF4-FFF2-40B4-BE49-F238E27FC236}">
                <a16:creationId xmlns:a16="http://schemas.microsoft.com/office/drawing/2014/main" id="{BE52497E-DD2C-4E5B-B39B-AB76F447347B}"/>
              </a:ext>
            </a:extLst>
          </p:cNvPr>
          <p:cNvSpPr/>
          <p:nvPr/>
        </p:nvSpPr>
        <p:spPr>
          <a:xfrm flipH="1">
            <a:off x="3152465" y="1660446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AEA4AB-8D02-4714-ABF6-C4874F5D42E0}"/>
              </a:ext>
            </a:extLst>
          </p:cNvPr>
          <p:cNvSpPr txBox="1"/>
          <p:nvPr/>
        </p:nvSpPr>
        <p:spPr>
          <a:xfrm>
            <a:off x="3927324" y="1842897"/>
            <a:ext cx="8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4"/>
                </a:solidFill>
                <a:ea typeface="+mn-lt"/>
                <a:cs typeface="+mn-lt"/>
              </a:rPr>
              <a:t>CI/CD</a:t>
            </a:r>
            <a:endParaRPr lang="ru-RU" b="1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D97517F-50B6-4D14-9FA3-F54B8C441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71" y="2368174"/>
            <a:ext cx="912753" cy="912753"/>
          </a:xfrm>
          <a:prstGeom prst="rect">
            <a:avLst/>
          </a:prstGeom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59E3494F-604D-4868-8445-70D7EB95E8C2}"/>
              </a:ext>
            </a:extLst>
          </p:cNvPr>
          <p:cNvCxnSpPr>
            <a:cxnSpLocks/>
          </p:cNvCxnSpPr>
          <p:nvPr/>
        </p:nvCxnSpPr>
        <p:spPr>
          <a:xfrm>
            <a:off x="2274474" y="2824550"/>
            <a:ext cx="95767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25CD73EE-1C8B-4B60-8C7A-6157C0556187}"/>
              </a:ext>
            </a:extLst>
          </p:cNvPr>
          <p:cNvCxnSpPr>
            <a:cxnSpLocks/>
          </p:cNvCxnSpPr>
          <p:nvPr/>
        </p:nvCxnSpPr>
        <p:spPr>
          <a:xfrm>
            <a:off x="4451350" y="2792405"/>
            <a:ext cx="1423574" cy="162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09E55D8-CEDB-4909-B98C-FF54862AA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488" y="2235193"/>
            <a:ext cx="1028700" cy="111442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70B2FAB-8C1D-48EB-AD15-F15880204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7539" y="2517637"/>
            <a:ext cx="564155" cy="219393"/>
          </a:xfrm>
          <a:prstGeom prst="rect">
            <a:avLst/>
          </a:prstGeom>
        </p:spPr>
      </p:pic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7B321DC-794B-4C1B-BD6F-1F26D367846F}"/>
              </a:ext>
            </a:extLst>
          </p:cNvPr>
          <p:cNvCxnSpPr>
            <a:cxnSpLocks/>
          </p:cNvCxnSpPr>
          <p:nvPr/>
        </p:nvCxnSpPr>
        <p:spPr>
          <a:xfrm>
            <a:off x="590962" y="2737030"/>
            <a:ext cx="2520931" cy="143377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EECBC5-A762-4894-A92F-82288D743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828" y="4043538"/>
            <a:ext cx="589277" cy="58927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FAAC24E-9EF4-4CBE-9A8E-FDC4EA7F9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346" y="3809796"/>
            <a:ext cx="912753" cy="912753"/>
          </a:xfrm>
          <a:prstGeom prst="rect">
            <a:avLst/>
          </a:prstGeom>
        </p:spPr>
      </p:pic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78FD3E87-3F2F-4507-8E52-127B3562C886}"/>
              </a:ext>
            </a:extLst>
          </p:cNvPr>
          <p:cNvCxnSpPr>
            <a:cxnSpLocks/>
          </p:cNvCxnSpPr>
          <p:nvPr/>
        </p:nvCxnSpPr>
        <p:spPr>
          <a:xfrm>
            <a:off x="4296079" y="4271733"/>
            <a:ext cx="480585" cy="543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D55676C-C82D-40EC-993D-11D0A358DA13}"/>
              </a:ext>
            </a:extLst>
          </p:cNvPr>
          <p:cNvSpPr/>
          <p:nvPr/>
        </p:nvSpPr>
        <p:spPr>
          <a:xfrm>
            <a:off x="6995684" y="3835203"/>
            <a:ext cx="702762" cy="33058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API</a:t>
            </a:r>
            <a:endParaRPr lang="ru-RU" b="1"/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EC6EB0EE-2B90-4098-B14E-0B94ED220DCA}"/>
              </a:ext>
            </a:extLst>
          </p:cNvPr>
          <p:cNvCxnSpPr>
            <a:cxnSpLocks/>
          </p:cNvCxnSpPr>
          <p:nvPr/>
        </p:nvCxnSpPr>
        <p:spPr>
          <a:xfrm>
            <a:off x="6447838" y="4604563"/>
            <a:ext cx="0" cy="60015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7" name="Рисунок 8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ED9998-B032-472F-AFEF-759AA57D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6220" y="1315850"/>
            <a:ext cx="3818047" cy="2173924"/>
          </a:xfrm>
          <a:prstGeom prst="rect">
            <a:avLst/>
          </a:prstGeom>
        </p:spPr>
      </p:pic>
      <p:sp>
        <p:nvSpPr>
          <p:cNvPr id="88" name="Text Placeholder 55">
            <a:extLst>
              <a:ext uri="{FF2B5EF4-FFF2-40B4-BE49-F238E27FC236}">
                <a16:creationId xmlns:a16="http://schemas.microsoft.com/office/drawing/2014/main" id="{05A67C81-9F95-4AB9-B7F5-0CA3945AE8FE}"/>
              </a:ext>
            </a:extLst>
          </p:cNvPr>
          <p:cNvSpPr txBox="1">
            <a:spLocks/>
          </p:cNvSpPr>
          <p:nvPr/>
        </p:nvSpPr>
        <p:spPr>
          <a:xfrm>
            <a:off x="7004101" y="2508234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b="1"/>
              <a:t>Форма </a:t>
            </a:r>
            <a:r>
              <a:rPr lang="en-US" sz="1000" b="1"/>
              <a:t>v.001</a:t>
            </a:r>
            <a:endParaRPr lang="en-RU" sz="1000" b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29F60E3-ED80-4F66-B29A-FE571B3A08B2}"/>
              </a:ext>
            </a:extLst>
          </p:cNvPr>
          <p:cNvSpPr txBox="1"/>
          <p:nvPr/>
        </p:nvSpPr>
        <p:spPr>
          <a:xfrm>
            <a:off x="6951303" y="2271416"/>
            <a:ext cx="1572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err="1">
                <a:solidFill>
                  <a:schemeClr val="tx2"/>
                </a:solidFill>
              </a:rPr>
              <a:t>open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close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principle</a:t>
            </a:r>
            <a:endParaRPr lang="ru-RU" sz="1000" b="1">
              <a:solidFill>
                <a:schemeClr val="tx2"/>
              </a:solidFill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8FFAFB8A-9C66-410A-B069-BBB0FD7E7782}"/>
              </a:ext>
            </a:extLst>
          </p:cNvPr>
          <p:cNvCxnSpPr>
            <a:cxnSpLocks/>
          </p:cNvCxnSpPr>
          <p:nvPr/>
        </p:nvCxnSpPr>
        <p:spPr>
          <a:xfrm>
            <a:off x="7020752" y="2792405"/>
            <a:ext cx="92893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94F115B1-E375-4F2D-8D53-C8DE08B0DC97}"/>
              </a:ext>
            </a:extLst>
          </p:cNvPr>
          <p:cNvCxnSpPr>
            <a:cxnSpLocks/>
          </p:cNvCxnSpPr>
          <p:nvPr/>
        </p:nvCxnSpPr>
        <p:spPr>
          <a:xfrm flipH="1">
            <a:off x="7613650" y="2597150"/>
            <a:ext cx="1778000" cy="121264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F726CC49-816F-46BA-BBD4-2A9113109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2788" y="5314933"/>
            <a:ext cx="610099" cy="600152"/>
          </a:xfrm>
          <a:prstGeom prst="rect">
            <a:avLst/>
          </a:prstGeom>
        </p:spPr>
      </p:pic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D2FF46FD-71A8-40D0-8539-292261B34517}"/>
              </a:ext>
            </a:extLst>
          </p:cNvPr>
          <p:cNvCxnSpPr>
            <a:cxnSpLocks/>
          </p:cNvCxnSpPr>
          <p:nvPr/>
        </p:nvCxnSpPr>
        <p:spPr>
          <a:xfrm flipH="1" flipV="1">
            <a:off x="7704796" y="4253472"/>
            <a:ext cx="1315021" cy="58773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 Placeholder 55">
            <a:extLst>
              <a:ext uri="{FF2B5EF4-FFF2-40B4-BE49-F238E27FC236}">
                <a16:creationId xmlns:a16="http://schemas.microsoft.com/office/drawing/2014/main" id="{B3F7D4C6-AB6C-4D16-ADAA-D4BFE407826A}"/>
              </a:ext>
            </a:extLst>
          </p:cNvPr>
          <p:cNvSpPr txBox="1">
            <a:spLocks/>
          </p:cNvSpPr>
          <p:nvPr/>
        </p:nvSpPr>
        <p:spPr>
          <a:xfrm>
            <a:off x="9193131" y="5138006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RU" sz="1000" b="1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2A6D6F6-BEBD-42E5-9F17-5F1DF2E7FD71}"/>
              </a:ext>
            </a:extLst>
          </p:cNvPr>
          <p:cNvSpPr/>
          <p:nvPr/>
        </p:nvSpPr>
        <p:spPr>
          <a:xfrm>
            <a:off x="9193131" y="4828525"/>
            <a:ext cx="2764541" cy="5682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     Внешние системы</a:t>
            </a:r>
          </a:p>
        </p:txBody>
      </p:sp>
      <p:pic>
        <p:nvPicPr>
          <p:cNvPr id="104" name="Рисунок 103" descr="Шестеренки со сплошной заливкой">
            <a:extLst>
              <a:ext uri="{FF2B5EF4-FFF2-40B4-BE49-F238E27FC236}">
                <a16:creationId xmlns:a16="http://schemas.microsoft.com/office/drawing/2014/main" id="{D3ADA959-E6EA-4472-96C1-6AC2219540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93131" y="4841208"/>
            <a:ext cx="508017" cy="508017"/>
          </a:xfrm>
          <a:prstGeom prst="rect">
            <a:avLst/>
          </a:prstGeom>
        </p:spPr>
      </p:pic>
      <p:sp>
        <p:nvSpPr>
          <p:cNvPr id="32" name="Shape1">
            <a:extLst>
              <a:ext uri="{FF2B5EF4-FFF2-40B4-BE49-F238E27FC236}">
                <a16:creationId xmlns:a16="http://schemas.microsoft.com/office/drawing/2014/main" id="{C49AA373-6078-4529-845F-E0AF57A3D2AC}"/>
              </a:ext>
            </a:extLst>
          </p:cNvPr>
          <p:cNvSpPr/>
          <p:nvPr/>
        </p:nvSpPr>
        <p:spPr>
          <a:xfrm flipH="1">
            <a:off x="7427866" y="5782468"/>
            <a:ext cx="706259" cy="7077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3" name="Shape1">
            <a:extLst>
              <a:ext uri="{FF2B5EF4-FFF2-40B4-BE49-F238E27FC236}">
                <a16:creationId xmlns:a16="http://schemas.microsoft.com/office/drawing/2014/main" id="{FCEFB81B-ABEA-47BE-B647-90DC9C57D30D}"/>
              </a:ext>
            </a:extLst>
          </p:cNvPr>
          <p:cNvSpPr/>
          <p:nvPr/>
        </p:nvSpPr>
        <p:spPr>
          <a:xfrm flipH="1">
            <a:off x="4893774" y="5800027"/>
            <a:ext cx="706259" cy="7077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E757FE-50EA-4936-9F29-2AC12AB9F175}"/>
              </a:ext>
            </a:extLst>
          </p:cNvPr>
          <p:cNvSpPr txBox="1"/>
          <p:nvPr/>
        </p:nvSpPr>
        <p:spPr>
          <a:xfrm>
            <a:off x="5662858" y="5887875"/>
            <a:ext cx="205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Headless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CMS</a:t>
            </a:r>
            <a:endParaRPr lang="en-US" sz="1600" b="1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Data Storage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A193D3-00AD-49AC-9173-9931FB3D7EBE}"/>
              </a:ext>
            </a:extLst>
          </p:cNvPr>
          <p:cNvSpPr txBox="1"/>
          <p:nvPr/>
        </p:nvSpPr>
        <p:spPr>
          <a:xfrm>
            <a:off x="8115821" y="5845744"/>
            <a:ext cx="4088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Data Storage </a:t>
            </a:r>
          </a:p>
          <a:p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Self </a:t>
            </a:r>
            <a:r>
              <a:rPr lang="ru-RU" sz="1600" b="1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Generated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API</a:t>
            </a:r>
            <a:endParaRPr lang="ru-RU" sz="1600" b="1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97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20"/>
            <a:ext cx="9284846" cy="971486"/>
          </a:xfrm>
        </p:spPr>
        <p:txBody>
          <a:bodyPr/>
          <a:lstStyle/>
          <a:p>
            <a:r>
              <a:rPr lang="ru-RU" sz="4000"/>
              <a:t>ЗАДАЧА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1DD4D90-FC28-4DB1-ACD0-F841DCEFFE4D}"/>
              </a:ext>
            </a:extLst>
          </p:cNvPr>
          <p:cNvSpPr txBox="1">
            <a:spLocks/>
          </p:cNvSpPr>
          <p:nvPr/>
        </p:nvSpPr>
        <p:spPr>
          <a:xfrm>
            <a:off x="1623317" y="2032138"/>
            <a:ext cx="9411128" cy="139779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СОКРАТИТЬ ЗАТРАТЫ НА РАЗРАБОТКУ В ПРОДУКТОВЫХ КОМАНДАХ,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ИСКЛЮЧИТЬ ИСКАЖЕНИЕ ТРЕБОВАНИЙ,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ОБЕСПЕЧИТЬ СОВРЕМЕННЫМ ИНСТРУМЕНТАРИЕМ РАЗРАБОТЧИКОВ,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tx1"/>
                </a:solidFill>
              </a:rPr>
              <a:t>УВЕЛИЧИТЬ ЛИКВИДНОСТЬ КАДРОВ.</a:t>
            </a:r>
          </a:p>
        </p:txBody>
      </p:sp>
    </p:spTree>
    <p:extLst>
      <p:ext uri="{BB962C8B-B14F-4D97-AF65-F5344CB8AC3E}">
        <p14:creationId xmlns:p14="http://schemas.microsoft.com/office/powerpoint/2010/main" val="1210631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3A36526-EC83-4CF5-8F96-FACE239A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14" y="3746570"/>
            <a:ext cx="2514882" cy="106119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rmAutofit/>
          </a:bodyPr>
          <a:lstStyle/>
          <a:p>
            <a:r>
              <a:rPr lang="en-US" sz="3000" dirty="0"/>
              <a:t>5</a:t>
            </a:r>
            <a:r>
              <a:rPr lang="ru-RU" sz="3000" dirty="0"/>
              <a:t>.</a:t>
            </a:r>
            <a:r>
              <a:rPr lang="en-US" sz="3000" dirty="0"/>
              <a:t> </a:t>
            </a:r>
            <a:r>
              <a:rPr lang="ru-RU" sz="3000" dirty="0"/>
              <a:t>МОДЕЛЬ ДАННЫХ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35E2832-833E-4F3F-BB69-656585273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4" y="1630957"/>
            <a:ext cx="1519606" cy="1117264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4771BB-38D3-41E8-BD57-F37B6DDEE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75" y="2179379"/>
            <a:ext cx="1525053" cy="1606551"/>
          </a:xfrm>
          <a:prstGeom prst="rect">
            <a:avLst/>
          </a:prstGeom>
        </p:spPr>
      </p:pic>
      <p:sp>
        <p:nvSpPr>
          <p:cNvPr id="59" name="Shape1">
            <a:extLst>
              <a:ext uri="{FF2B5EF4-FFF2-40B4-BE49-F238E27FC236}">
                <a16:creationId xmlns:a16="http://schemas.microsoft.com/office/drawing/2014/main" id="{E36C7691-E344-4F3E-A0A7-CCB7A4072BFC}"/>
              </a:ext>
            </a:extLst>
          </p:cNvPr>
          <p:cNvSpPr/>
          <p:nvPr/>
        </p:nvSpPr>
        <p:spPr>
          <a:xfrm>
            <a:off x="394007" y="791470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5D5671-F0AD-42EA-B6D2-C605B5D004BC}"/>
              </a:ext>
            </a:extLst>
          </p:cNvPr>
          <p:cNvSpPr txBox="1"/>
          <p:nvPr/>
        </p:nvSpPr>
        <p:spPr>
          <a:xfrm>
            <a:off x="1195971" y="852867"/>
            <a:ext cx="383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a typeface="+mn-lt"/>
                <a:cs typeface="+mn-lt"/>
              </a:rPr>
              <a:t>MOEX UI </a:t>
            </a:r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E</a:t>
            </a:r>
            <a:r>
              <a:rPr lang="ru-RU" b="1" dirty="0" err="1">
                <a:solidFill>
                  <a:schemeClr val="tx2"/>
                </a:solidFill>
                <a:ea typeface="+mn-lt"/>
                <a:cs typeface="+mn-lt"/>
              </a:rPr>
              <a:t>xport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" name="Shape1">
            <a:extLst>
              <a:ext uri="{FF2B5EF4-FFF2-40B4-BE49-F238E27FC236}">
                <a16:creationId xmlns:a16="http://schemas.microsoft.com/office/drawing/2014/main" id="{BE52497E-DD2C-4E5B-B39B-AB76F447347B}"/>
              </a:ext>
            </a:extLst>
          </p:cNvPr>
          <p:cNvSpPr/>
          <p:nvPr/>
        </p:nvSpPr>
        <p:spPr>
          <a:xfrm flipH="1">
            <a:off x="3152465" y="1660446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AEA4AB-8D02-4714-ABF6-C4874F5D42E0}"/>
              </a:ext>
            </a:extLst>
          </p:cNvPr>
          <p:cNvSpPr txBox="1"/>
          <p:nvPr/>
        </p:nvSpPr>
        <p:spPr>
          <a:xfrm>
            <a:off x="3927324" y="1842897"/>
            <a:ext cx="841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accent4"/>
                </a:solidFill>
                <a:ea typeface="+mn-lt"/>
                <a:cs typeface="+mn-lt"/>
              </a:rPr>
              <a:t>CI/CD</a:t>
            </a:r>
            <a:endParaRPr lang="ru-RU" b="1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D97517F-50B6-4D14-9FA3-F54B8C441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71" y="2368174"/>
            <a:ext cx="912753" cy="912753"/>
          </a:xfrm>
          <a:prstGeom prst="rect">
            <a:avLst/>
          </a:prstGeom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59E3494F-604D-4868-8445-70D7EB95E8C2}"/>
              </a:ext>
            </a:extLst>
          </p:cNvPr>
          <p:cNvCxnSpPr>
            <a:cxnSpLocks/>
          </p:cNvCxnSpPr>
          <p:nvPr/>
        </p:nvCxnSpPr>
        <p:spPr>
          <a:xfrm>
            <a:off x="2274474" y="2824550"/>
            <a:ext cx="95767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25CD73EE-1C8B-4B60-8C7A-6157C0556187}"/>
              </a:ext>
            </a:extLst>
          </p:cNvPr>
          <p:cNvCxnSpPr>
            <a:cxnSpLocks/>
          </p:cNvCxnSpPr>
          <p:nvPr/>
        </p:nvCxnSpPr>
        <p:spPr>
          <a:xfrm>
            <a:off x="4451350" y="2792405"/>
            <a:ext cx="1423574" cy="1626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09E55D8-CEDB-4909-B98C-FF54862AA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488" y="2235193"/>
            <a:ext cx="1028700" cy="111442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70B2FAB-8C1D-48EB-AD15-F15880204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7539" y="2517637"/>
            <a:ext cx="564155" cy="219393"/>
          </a:xfrm>
          <a:prstGeom prst="rect">
            <a:avLst/>
          </a:prstGeom>
        </p:spPr>
      </p:pic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7B321DC-794B-4C1B-BD6F-1F26D367846F}"/>
              </a:ext>
            </a:extLst>
          </p:cNvPr>
          <p:cNvCxnSpPr>
            <a:cxnSpLocks/>
          </p:cNvCxnSpPr>
          <p:nvPr/>
        </p:nvCxnSpPr>
        <p:spPr>
          <a:xfrm>
            <a:off x="590962" y="2737030"/>
            <a:ext cx="2520931" cy="143377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EECBC5-A762-4894-A92F-82288D743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828" y="4043538"/>
            <a:ext cx="589277" cy="58927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FAAC24E-9EF4-4CBE-9A8E-FDC4EA7F9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346" y="3809796"/>
            <a:ext cx="912753" cy="912753"/>
          </a:xfrm>
          <a:prstGeom prst="rect">
            <a:avLst/>
          </a:prstGeom>
        </p:spPr>
      </p:pic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78FD3E87-3F2F-4507-8E52-127B3562C886}"/>
              </a:ext>
            </a:extLst>
          </p:cNvPr>
          <p:cNvCxnSpPr>
            <a:cxnSpLocks/>
          </p:cNvCxnSpPr>
          <p:nvPr/>
        </p:nvCxnSpPr>
        <p:spPr>
          <a:xfrm>
            <a:off x="4296079" y="4271733"/>
            <a:ext cx="480585" cy="543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D55676C-C82D-40EC-993D-11D0A358DA13}"/>
              </a:ext>
            </a:extLst>
          </p:cNvPr>
          <p:cNvSpPr/>
          <p:nvPr/>
        </p:nvSpPr>
        <p:spPr>
          <a:xfrm>
            <a:off x="6995684" y="3835203"/>
            <a:ext cx="702762" cy="33058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API</a:t>
            </a:r>
            <a:endParaRPr lang="ru-RU" b="1"/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EC6EB0EE-2B90-4098-B14E-0B94ED220DCA}"/>
              </a:ext>
            </a:extLst>
          </p:cNvPr>
          <p:cNvCxnSpPr>
            <a:cxnSpLocks/>
          </p:cNvCxnSpPr>
          <p:nvPr/>
        </p:nvCxnSpPr>
        <p:spPr>
          <a:xfrm>
            <a:off x="6447838" y="4604563"/>
            <a:ext cx="0" cy="60015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7" name="Рисунок 8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ED9998-B032-472F-AFEF-759AA57DEB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6220" y="1315850"/>
            <a:ext cx="3818047" cy="2173924"/>
          </a:xfrm>
          <a:prstGeom prst="rect">
            <a:avLst/>
          </a:prstGeom>
        </p:spPr>
      </p:pic>
      <p:sp>
        <p:nvSpPr>
          <p:cNvPr id="88" name="Text Placeholder 55">
            <a:extLst>
              <a:ext uri="{FF2B5EF4-FFF2-40B4-BE49-F238E27FC236}">
                <a16:creationId xmlns:a16="http://schemas.microsoft.com/office/drawing/2014/main" id="{05A67C81-9F95-4AB9-B7F5-0CA3945AE8FE}"/>
              </a:ext>
            </a:extLst>
          </p:cNvPr>
          <p:cNvSpPr txBox="1">
            <a:spLocks/>
          </p:cNvSpPr>
          <p:nvPr/>
        </p:nvSpPr>
        <p:spPr>
          <a:xfrm>
            <a:off x="7004101" y="2508234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b="1"/>
              <a:t>Форма </a:t>
            </a:r>
            <a:r>
              <a:rPr lang="en-US" sz="1000" b="1"/>
              <a:t>v.001</a:t>
            </a:r>
            <a:endParaRPr lang="en-RU" sz="1000" b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29F60E3-ED80-4F66-B29A-FE571B3A08B2}"/>
              </a:ext>
            </a:extLst>
          </p:cNvPr>
          <p:cNvSpPr txBox="1"/>
          <p:nvPr/>
        </p:nvSpPr>
        <p:spPr>
          <a:xfrm>
            <a:off x="6951303" y="2271416"/>
            <a:ext cx="1572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err="1">
                <a:solidFill>
                  <a:schemeClr val="tx2"/>
                </a:solidFill>
              </a:rPr>
              <a:t>open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close</a:t>
            </a:r>
            <a:r>
              <a:rPr lang="ru-RU" sz="1000" b="1">
                <a:solidFill>
                  <a:schemeClr val="tx2"/>
                </a:solidFill>
              </a:rPr>
              <a:t> </a:t>
            </a:r>
            <a:r>
              <a:rPr lang="ru-RU" sz="1000" b="1" err="1">
                <a:solidFill>
                  <a:schemeClr val="tx2"/>
                </a:solidFill>
              </a:rPr>
              <a:t>principle</a:t>
            </a:r>
            <a:endParaRPr lang="ru-RU" sz="1000" b="1">
              <a:solidFill>
                <a:schemeClr val="tx2"/>
              </a:solidFill>
            </a:endParaRP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8FFAFB8A-9C66-410A-B069-BBB0FD7E7782}"/>
              </a:ext>
            </a:extLst>
          </p:cNvPr>
          <p:cNvCxnSpPr>
            <a:cxnSpLocks/>
          </p:cNvCxnSpPr>
          <p:nvPr/>
        </p:nvCxnSpPr>
        <p:spPr>
          <a:xfrm>
            <a:off x="7020752" y="2792405"/>
            <a:ext cx="928936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94F115B1-E375-4F2D-8D53-C8DE08B0DC97}"/>
              </a:ext>
            </a:extLst>
          </p:cNvPr>
          <p:cNvCxnSpPr>
            <a:cxnSpLocks/>
          </p:cNvCxnSpPr>
          <p:nvPr/>
        </p:nvCxnSpPr>
        <p:spPr>
          <a:xfrm flipH="1">
            <a:off x="7613650" y="2597150"/>
            <a:ext cx="1778000" cy="121264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F726CC49-816F-46BA-BBD4-2A9113109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2788" y="5314933"/>
            <a:ext cx="610099" cy="600152"/>
          </a:xfrm>
          <a:prstGeom prst="rect">
            <a:avLst/>
          </a:prstGeom>
        </p:spPr>
      </p:pic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D2FF46FD-71A8-40D0-8539-292261B34517}"/>
              </a:ext>
            </a:extLst>
          </p:cNvPr>
          <p:cNvCxnSpPr>
            <a:cxnSpLocks/>
          </p:cNvCxnSpPr>
          <p:nvPr/>
        </p:nvCxnSpPr>
        <p:spPr>
          <a:xfrm flipH="1" flipV="1">
            <a:off x="7704796" y="4253472"/>
            <a:ext cx="1315021" cy="58773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xt Placeholder 55">
            <a:extLst>
              <a:ext uri="{FF2B5EF4-FFF2-40B4-BE49-F238E27FC236}">
                <a16:creationId xmlns:a16="http://schemas.microsoft.com/office/drawing/2014/main" id="{B3F7D4C6-AB6C-4D16-ADAA-D4BFE407826A}"/>
              </a:ext>
            </a:extLst>
          </p:cNvPr>
          <p:cNvSpPr txBox="1">
            <a:spLocks/>
          </p:cNvSpPr>
          <p:nvPr/>
        </p:nvSpPr>
        <p:spPr>
          <a:xfrm>
            <a:off x="9193131" y="5138006"/>
            <a:ext cx="1050428" cy="258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RU" sz="1000" b="1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2A6D6F6-BEBD-42E5-9F17-5F1DF2E7FD71}"/>
              </a:ext>
            </a:extLst>
          </p:cNvPr>
          <p:cNvSpPr/>
          <p:nvPr/>
        </p:nvSpPr>
        <p:spPr>
          <a:xfrm>
            <a:off x="9193131" y="4828525"/>
            <a:ext cx="2764541" cy="5682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     Внешние системы</a:t>
            </a:r>
          </a:p>
        </p:txBody>
      </p:sp>
      <p:pic>
        <p:nvPicPr>
          <p:cNvPr id="104" name="Рисунок 103" descr="Шестеренки со сплошной заливкой">
            <a:extLst>
              <a:ext uri="{FF2B5EF4-FFF2-40B4-BE49-F238E27FC236}">
                <a16:creationId xmlns:a16="http://schemas.microsoft.com/office/drawing/2014/main" id="{D3ADA959-E6EA-4472-96C1-6AC2219540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93131" y="4841208"/>
            <a:ext cx="508017" cy="508017"/>
          </a:xfrm>
          <a:prstGeom prst="rect">
            <a:avLst/>
          </a:prstGeom>
        </p:spPr>
      </p:pic>
      <p:sp>
        <p:nvSpPr>
          <p:cNvPr id="32" name="Shape1">
            <a:extLst>
              <a:ext uri="{FF2B5EF4-FFF2-40B4-BE49-F238E27FC236}">
                <a16:creationId xmlns:a16="http://schemas.microsoft.com/office/drawing/2014/main" id="{C49AA373-6078-4529-845F-E0AF57A3D2AC}"/>
              </a:ext>
            </a:extLst>
          </p:cNvPr>
          <p:cNvSpPr/>
          <p:nvPr/>
        </p:nvSpPr>
        <p:spPr>
          <a:xfrm flipH="1">
            <a:off x="7427866" y="5782468"/>
            <a:ext cx="706259" cy="7077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3" name="Shape1">
            <a:extLst>
              <a:ext uri="{FF2B5EF4-FFF2-40B4-BE49-F238E27FC236}">
                <a16:creationId xmlns:a16="http://schemas.microsoft.com/office/drawing/2014/main" id="{FCEFB81B-ABEA-47BE-B647-90DC9C57D30D}"/>
              </a:ext>
            </a:extLst>
          </p:cNvPr>
          <p:cNvSpPr/>
          <p:nvPr/>
        </p:nvSpPr>
        <p:spPr>
          <a:xfrm flipH="1">
            <a:off x="4893774" y="5800027"/>
            <a:ext cx="706259" cy="7077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E757FE-50EA-4936-9F29-2AC12AB9F175}"/>
              </a:ext>
            </a:extLst>
          </p:cNvPr>
          <p:cNvSpPr txBox="1"/>
          <p:nvPr/>
        </p:nvSpPr>
        <p:spPr>
          <a:xfrm>
            <a:off x="5662858" y="5887875"/>
            <a:ext cx="2054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Headless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CMS</a:t>
            </a:r>
            <a:endParaRPr lang="en-US" sz="1600" b="1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ru-RU" sz="1600" b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Data Storage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A193D3-00AD-49AC-9173-9931FB3D7EBE}"/>
              </a:ext>
            </a:extLst>
          </p:cNvPr>
          <p:cNvSpPr txBox="1"/>
          <p:nvPr/>
        </p:nvSpPr>
        <p:spPr>
          <a:xfrm>
            <a:off x="8115821" y="5845744"/>
            <a:ext cx="4088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Data Storage </a:t>
            </a:r>
          </a:p>
          <a:p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Self </a:t>
            </a:r>
            <a:r>
              <a:rPr lang="ru-RU" sz="1600" b="1" err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Generated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API</a:t>
            </a:r>
            <a:endParaRPr lang="ru-RU" sz="1600" b="1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1623C7A-E67E-0353-0FDA-735EEB33A60D}"/>
              </a:ext>
            </a:extLst>
          </p:cNvPr>
          <p:cNvSpPr/>
          <p:nvPr/>
        </p:nvSpPr>
        <p:spPr>
          <a:xfrm>
            <a:off x="4719515" y="3073139"/>
            <a:ext cx="4955126" cy="369808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9357140" cy="756424"/>
          </a:xfrm>
        </p:spPr>
        <p:txBody>
          <a:bodyPr>
            <a:noAutofit/>
          </a:bodyPr>
          <a:lstStyle/>
          <a:p>
            <a:r>
              <a:rPr lang="en-US" sz="3000" dirty="0"/>
              <a:t>5</a:t>
            </a:r>
            <a:r>
              <a:rPr lang="ru-RU" sz="3000" dirty="0"/>
              <a:t>.</a:t>
            </a:r>
            <a:r>
              <a:rPr lang="en-US" sz="3000" dirty="0"/>
              <a:t> </a:t>
            </a:r>
            <a:r>
              <a:rPr lang="ru-RU" sz="3000" dirty="0"/>
              <a:t>МОДЕЛЬ ДАННЫХ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DXP &amp;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CLOUD NATIVE SERVICES</a:t>
            </a:r>
            <a:endParaRPr lang="ru-RU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30AAB-02EA-D9AC-02B0-F24E57D4E598}"/>
              </a:ext>
            </a:extLst>
          </p:cNvPr>
          <p:cNvSpPr txBox="1"/>
          <p:nvPr/>
        </p:nvSpPr>
        <p:spPr>
          <a:xfrm>
            <a:off x="567968" y="1307342"/>
            <a:ext cx="114469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sz="1400" dirty="0">
                <a:latin typeface="+mj-lt"/>
                <a:cs typeface="Arial"/>
              </a:rPr>
              <a:t>Р</a:t>
            </a:r>
            <a:r>
              <a:rPr lang="en-US" sz="1400" dirty="0">
                <a:latin typeface="+mj-lt"/>
                <a:cs typeface="Arial"/>
              </a:rPr>
              <a:t>азработка </a:t>
            </a:r>
            <a:r>
              <a:rPr lang="en-US" sz="1400" dirty="0" err="1">
                <a:latin typeface="+mj-lt"/>
                <a:cs typeface="Arial"/>
              </a:rPr>
              <a:t>облачных</a:t>
            </a:r>
            <a:r>
              <a:rPr lang="en-US" sz="1400" dirty="0">
                <a:latin typeface="+mj-lt"/>
                <a:cs typeface="Arial"/>
              </a:rPr>
              <a:t> Self-</a:t>
            </a:r>
            <a:r>
              <a:rPr lang="en-US" sz="1400" dirty="0" err="1">
                <a:latin typeface="+mj-lt"/>
                <a:cs typeface="Arial"/>
              </a:rPr>
              <a:t>сервисов</a:t>
            </a:r>
            <a:r>
              <a:rPr lang="en-US" sz="1400" dirty="0">
                <a:latin typeface="+mj-lt"/>
                <a:cs typeface="Arial"/>
              </a:rPr>
              <a:t> в DXP платформе для ускорения бизнеса​</a:t>
            </a:r>
            <a:r>
              <a:rPr lang="ru-RU" sz="1400" dirty="0">
                <a:latin typeface="+mj-lt"/>
                <a:cs typeface="Arial"/>
              </a:rPr>
              <a:t>,</a:t>
            </a:r>
            <a:endParaRPr lang="en-US" sz="1400" dirty="0">
              <a:latin typeface="+mj-lt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400" dirty="0">
                <a:latin typeface="+mj-lt"/>
                <a:cs typeface="Arial"/>
              </a:rPr>
              <a:t>И</a:t>
            </a:r>
            <a:r>
              <a:rPr lang="en-US" sz="1400" dirty="0">
                <a:latin typeface="+mj-lt"/>
                <a:cs typeface="Arial"/>
              </a:rPr>
              <a:t>спользование стандартизированных подходов контейнерезированной разработки</a:t>
            </a:r>
            <a:r>
              <a:rPr lang="ru-RU" sz="1400" dirty="0">
                <a:latin typeface="+mj-lt"/>
                <a:cs typeface="Arial"/>
              </a:rPr>
              <a:t>,</a:t>
            </a:r>
            <a:r>
              <a:rPr lang="en-US" sz="1400" dirty="0">
                <a:latin typeface="+mj-lt"/>
                <a:cs typeface="Arial"/>
              </a:rPr>
              <a:t>​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400" dirty="0">
                <a:latin typeface="+mj-lt"/>
                <a:cs typeface="Arial"/>
              </a:rPr>
              <a:t>Api first подход​</a:t>
            </a:r>
            <a:r>
              <a:rPr lang="ru-RU" sz="1400" dirty="0">
                <a:latin typeface="+mj-lt"/>
                <a:cs typeface="Arial"/>
              </a:rPr>
              <a:t>.</a:t>
            </a:r>
            <a:endParaRPr lang="en-US" sz="1400" dirty="0">
              <a:latin typeface="+mj-lt"/>
              <a:cs typeface="Arial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2E1612B-D16A-B76E-5754-810899EBA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7" t="31163" r="20223" b="9288"/>
          <a:stretch/>
        </p:blipFill>
        <p:spPr>
          <a:xfrm>
            <a:off x="158179" y="2245179"/>
            <a:ext cx="7340380" cy="363269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5CB61-B424-6636-8916-068699E59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883" y="3358072"/>
            <a:ext cx="4092817" cy="21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7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FA5-E1E1-D84F-990A-2C966ED1D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4" y="223824"/>
            <a:ext cx="11446998" cy="756424"/>
          </a:xfrm>
        </p:spPr>
        <p:txBody>
          <a:bodyPr>
            <a:noAutofit/>
          </a:bodyPr>
          <a:lstStyle/>
          <a:p>
            <a:r>
              <a:rPr lang="en-US" sz="3000" dirty="0"/>
              <a:t>5</a:t>
            </a:r>
            <a:r>
              <a:rPr lang="ru-RU" sz="3000" dirty="0"/>
              <a:t>.</a:t>
            </a:r>
            <a:r>
              <a:rPr lang="en-US" sz="3000" dirty="0"/>
              <a:t> </a:t>
            </a:r>
            <a:r>
              <a:rPr lang="ru-RU" sz="3000" dirty="0"/>
              <a:t>МОДЕЛЬ ДАННЫХ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DXP &amp;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CLOUD NATIVE SERVICES, HEADLESS CMS</a:t>
            </a:r>
            <a:endParaRPr lang="ru-RU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3C863-B4BA-7361-F017-6E9B3604C96D}"/>
              </a:ext>
            </a:extLst>
          </p:cNvPr>
          <p:cNvSpPr txBox="1"/>
          <p:nvPr/>
        </p:nvSpPr>
        <p:spPr>
          <a:xfrm>
            <a:off x="405655" y="1931210"/>
            <a:ext cx="5690345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/>
              <a:t>Ускорение производства как в продуктах, так и проектах</a:t>
            </a:r>
            <a:r>
              <a:rPr lang="en-US" sz="1400" dirty="0"/>
              <a:t>:</a:t>
            </a:r>
            <a:r>
              <a:rPr lang="ru-RU" sz="14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Для создания сервиса достаточно пары кликов</a:t>
            </a:r>
            <a:r>
              <a:rPr lang="en-US" sz="1400" dirty="0"/>
              <a:t>;</a:t>
            </a:r>
            <a:r>
              <a:rPr lang="ru-RU" sz="14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Дальнейшая разработка без кода</a:t>
            </a:r>
            <a:r>
              <a:rPr lang="en-US" sz="1400" dirty="0"/>
              <a:t>.</a:t>
            </a:r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/>
              <a:t>2. Возможность всегда использовать свежие версии CMS</a:t>
            </a:r>
            <a:r>
              <a:rPr lang="en-US" sz="1400" dirty="0"/>
              <a:t>:</a:t>
            </a:r>
            <a:endParaRPr lang="ru-RU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Забота об обновлениях на команде DXP</a:t>
            </a:r>
            <a:r>
              <a:rPr lang="en-US" sz="1400" dirty="0"/>
              <a:t>.</a:t>
            </a:r>
            <a:endParaRPr lang="ru-RU" sz="1400" dirty="0"/>
          </a:p>
          <a:p>
            <a:pPr>
              <a:spcAft>
                <a:spcPts val="600"/>
              </a:spcAft>
            </a:pPr>
            <a:r>
              <a:rPr lang="ru-RU" sz="1400" dirty="0"/>
              <a:t>3. </a:t>
            </a:r>
            <a:r>
              <a:rPr lang="ru-RU" sz="1400" dirty="0" err="1"/>
              <a:t>Переиспользование</a:t>
            </a:r>
            <a:r>
              <a:rPr lang="ru-RU" sz="1400" dirty="0"/>
              <a:t> расширений CMS во всех продуктах,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4. Возможность продуктам заказать расширение у команды DXP.</a:t>
            </a:r>
          </a:p>
          <a:p>
            <a:endParaRPr lang="ru-RU" sz="14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0199A3F-236B-21FF-ED46-A70CEF39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86" y="1834434"/>
            <a:ext cx="5690346" cy="37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6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5440D0AA-D010-4ED2-9DF5-2C2DD8ED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1199939"/>
            <a:ext cx="6429149" cy="27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B200B8A-1691-4228-9535-1D67E464F3BA}"/>
              </a:ext>
            </a:extLst>
          </p:cNvPr>
          <p:cNvSpPr txBox="1">
            <a:spLocks/>
          </p:cNvSpPr>
          <p:nvPr/>
        </p:nvSpPr>
        <p:spPr>
          <a:xfrm>
            <a:off x="194434" y="223824"/>
            <a:ext cx="9325123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СОЗДАНИЕ </a:t>
            </a:r>
          </a:p>
          <a:p>
            <a:r>
              <a:rPr lang="ru-RU" sz="3000"/>
              <a:t>ЭЛЕМЕНТОВ ОТОБРАЖЕНИЯ ДАННЫХ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5E118358-56DF-4BEB-A1B2-02C5B85C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01" y="2745929"/>
            <a:ext cx="3946468" cy="21235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BF2D3E5B-5641-4C65-AC53-5238688C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26" y="3216553"/>
            <a:ext cx="4393031" cy="31980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181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F56D-908E-D74A-850B-3D6334A62A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ДЕМОНСТРАЦИЯ РАБОТЫ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7B200B8A-1691-4228-9535-1D67E464F3BA}"/>
              </a:ext>
            </a:extLst>
          </p:cNvPr>
          <p:cNvSpPr txBox="1">
            <a:spLocks/>
          </p:cNvSpPr>
          <p:nvPr/>
        </p:nvSpPr>
        <p:spPr>
          <a:xfrm>
            <a:off x="194434" y="223824"/>
            <a:ext cx="9325123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СОЗДАНИЕ </a:t>
            </a:r>
          </a:p>
          <a:p>
            <a:r>
              <a:rPr lang="ru-RU" sz="3000"/>
              <a:t>ЭЛЕМЕНТОВ ОТОБРАЖЕНИЯ ДАННЫХ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3FDAA-A6A3-4378-963B-5CD11563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3" y="2136016"/>
            <a:ext cx="4492185" cy="19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E347BEA-16BE-4198-AB8A-5D22E80A9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6" y="2999858"/>
            <a:ext cx="2207034" cy="11875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B5E58-6588-481F-87D2-57110EBC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66" y="3293178"/>
            <a:ext cx="2456772" cy="17884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D04ABB-B46D-4811-B359-2A29F9BF0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7293" y="5367185"/>
            <a:ext cx="2789604" cy="1316497"/>
          </a:xfrm>
          <a:prstGeom prst="rect">
            <a:avLst/>
          </a:prstGeom>
          <a:ln w="25400" cmpd="sng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FBC127-2ADA-4452-B5D0-8AF44FAE15C2}"/>
              </a:ext>
            </a:extLst>
          </p:cNvPr>
          <p:cNvSpPr txBox="1"/>
          <p:nvPr/>
        </p:nvSpPr>
        <p:spPr>
          <a:xfrm>
            <a:off x="565886" y="1800580"/>
            <a:ext cx="3680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b="1" u="sng">
                <a:solidFill>
                  <a:srgbClr val="FF0000"/>
                </a:solidFill>
                <a:latin typeface="Inter"/>
              </a:rPr>
              <a:t>PRODUCT  School.moex.com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9116-32DC-4D3F-8BCE-DA98F90960C5}"/>
              </a:ext>
            </a:extLst>
          </p:cNvPr>
          <p:cNvSpPr txBox="1"/>
          <p:nvPr/>
        </p:nvSpPr>
        <p:spPr>
          <a:xfrm>
            <a:off x="10177408" y="1632433"/>
            <a:ext cx="1772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b="1" u="sng">
                <a:solidFill>
                  <a:srgbClr val="FF0000"/>
                </a:solidFill>
                <a:latin typeface="Inter"/>
              </a:rPr>
              <a:t>Moex Low-code </a:t>
            </a:r>
            <a:endParaRPr lang="ru-RU" altLang="ru-RU" sz="1800" b="1" u="sng">
              <a:solidFill>
                <a:srgbClr val="FF0000"/>
              </a:solidFill>
              <a:latin typeface="Inter"/>
            </a:endParaRPr>
          </a:p>
          <a:p>
            <a:r>
              <a:rPr lang="en-US" altLang="ru-RU" b="1" u="sng">
                <a:solidFill>
                  <a:srgbClr val="FF0000"/>
                </a:solidFill>
                <a:latin typeface="Inter"/>
              </a:rPr>
              <a:t>Platform</a:t>
            </a:r>
            <a:endParaRPr lang="en-US" altLang="ru-RU" sz="1800" b="1" u="sng">
              <a:solidFill>
                <a:srgbClr val="FF0000"/>
              </a:solidFill>
              <a:latin typeface="Inter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2156E9-AF72-4D64-B9AF-A419AFD03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517" y="3545654"/>
            <a:ext cx="850189" cy="9210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826749-818D-4C7B-B433-CA62BB9631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128" y="2640956"/>
            <a:ext cx="564155" cy="219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BEBBE3-D826-427C-89EF-48E533EF9DA0}"/>
              </a:ext>
            </a:extLst>
          </p:cNvPr>
          <p:cNvSpPr txBox="1"/>
          <p:nvPr/>
        </p:nvSpPr>
        <p:spPr>
          <a:xfrm>
            <a:off x="2349955" y="4446969"/>
            <a:ext cx="175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b="1" u="sng">
                <a:solidFill>
                  <a:srgbClr val="FF0000"/>
                </a:solidFill>
                <a:latin typeface="Inter"/>
              </a:rPr>
              <a:t>Moex DXP API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5AC50CC-524D-40F2-BC4B-EB0FC0DDAA98}"/>
              </a:ext>
            </a:extLst>
          </p:cNvPr>
          <p:cNvCxnSpPr>
            <a:cxnSpLocks/>
          </p:cNvCxnSpPr>
          <p:nvPr/>
        </p:nvCxnSpPr>
        <p:spPr>
          <a:xfrm flipH="1" flipV="1">
            <a:off x="3114005" y="4966930"/>
            <a:ext cx="327383" cy="3712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Профессор мужской со сплошной заливкой">
            <a:extLst>
              <a:ext uri="{FF2B5EF4-FFF2-40B4-BE49-F238E27FC236}">
                <a16:creationId xmlns:a16="http://schemas.microsoft.com/office/drawing/2014/main" id="{62393F2E-4935-4135-B8A5-7362A86C1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7757" y="5821596"/>
            <a:ext cx="648967" cy="648967"/>
          </a:xfrm>
          <a:prstGeom prst="rect">
            <a:avLst/>
          </a:prstGeom>
        </p:spPr>
      </p:pic>
      <p:pic>
        <p:nvPicPr>
          <p:cNvPr id="18" name="Рисунок 17" descr="Офисный рабочий мужской со сплошной заливкой">
            <a:extLst>
              <a:ext uri="{FF2B5EF4-FFF2-40B4-BE49-F238E27FC236}">
                <a16:creationId xmlns:a16="http://schemas.microsoft.com/office/drawing/2014/main" id="{53884D94-7222-4B49-B3F7-6D24F1DC40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815" y="1154600"/>
            <a:ext cx="652930" cy="652930"/>
          </a:xfrm>
          <a:prstGeom prst="rect">
            <a:avLst/>
          </a:prstGeom>
        </p:spPr>
      </p:pic>
      <p:pic>
        <p:nvPicPr>
          <p:cNvPr id="19" name="Рисунок 18" descr="Строитель, парень, мужской со сплошной заливкой">
            <a:extLst>
              <a:ext uri="{FF2B5EF4-FFF2-40B4-BE49-F238E27FC236}">
                <a16:creationId xmlns:a16="http://schemas.microsoft.com/office/drawing/2014/main" id="{C496BF1B-2D4B-4ADE-A930-E0E06F3D01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70072" y="1167325"/>
            <a:ext cx="652930" cy="652930"/>
          </a:xfrm>
          <a:prstGeom prst="rect">
            <a:avLst/>
          </a:prstGeom>
        </p:spPr>
      </p:pic>
      <p:pic>
        <p:nvPicPr>
          <p:cNvPr id="20" name="Рисунок 19" descr="Программист мужской со сплошной заливкой">
            <a:extLst>
              <a:ext uri="{FF2B5EF4-FFF2-40B4-BE49-F238E27FC236}">
                <a16:creationId xmlns:a16="http://schemas.microsoft.com/office/drawing/2014/main" id="{EF7C831C-BFC4-4295-9603-A59C7B3411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9874" y="2220664"/>
            <a:ext cx="642584" cy="642584"/>
          </a:xfrm>
          <a:prstGeom prst="rect">
            <a:avLst/>
          </a:prstGeom>
        </p:spPr>
      </p:pic>
      <p:pic>
        <p:nvPicPr>
          <p:cNvPr id="21" name="Рисунок 20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5FF19F75-203B-4318-B4F1-82342B5F52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82589" y="964984"/>
            <a:ext cx="642584" cy="642584"/>
          </a:xfrm>
          <a:prstGeom prst="rect">
            <a:avLst/>
          </a:prstGeom>
        </p:spPr>
      </p:pic>
      <p:pic>
        <p:nvPicPr>
          <p:cNvPr id="22" name="Рисунок 21" descr="Художник женский со сплошной заливкой">
            <a:extLst>
              <a:ext uri="{FF2B5EF4-FFF2-40B4-BE49-F238E27FC236}">
                <a16:creationId xmlns:a16="http://schemas.microsoft.com/office/drawing/2014/main" id="{4409CFEE-86A6-449B-B797-B551F21219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3947" y="1145592"/>
            <a:ext cx="674664" cy="674664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6A0F9D0-292F-49C5-8AF9-B3B028C1E423}"/>
              </a:ext>
            </a:extLst>
          </p:cNvPr>
          <p:cNvCxnSpPr>
            <a:cxnSpLocks/>
          </p:cNvCxnSpPr>
          <p:nvPr/>
        </p:nvCxnSpPr>
        <p:spPr>
          <a:xfrm>
            <a:off x="10024612" y="2153000"/>
            <a:ext cx="0" cy="11887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76F155A-398C-4F21-917B-F6AA385E659D}"/>
              </a:ext>
            </a:extLst>
          </p:cNvPr>
          <p:cNvCxnSpPr>
            <a:cxnSpLocks/>
          </p:cNvCxnSpPr>
          <p:nvPr/>
        </p:nvCxnSpPr>
        <p:spPr>
          <a:xfrm flipH="1">
            <a:off x="6837730" y="3836679"/>
            <a:ext cx="268163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3C736A4-F6ED-432C-93E2-33396DD3B67E}"/>
              </a:ext>
            </a:extLst>
          </p:cNvPr>
          <p:cNvSpPr txBox="1"/>
          <p:nvPr/>
        </p:nvSpPr>
        <p:spPr>
          <a:xfrm>
            <a:off x="8405300" y="1654476"/>
            <a:ext cx="151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b="1" u="sng">
                <a:solidFill>
                  <a:srgbClr val="FF0000"/>
                </a:solidFill>
                <a:latin typeface="Inter"/>
              </a:rPr>
              <a:t>External development</a:t>
            </a:r>
            <a:endParaRPr lang="en-US" altLang="ru-RU" sz="1800" b="1" u="sng">
              <a:solidFill>
                <a:srgbClr val="FF0000"/>
              </a:solidFill>
              <a:latin typeface="Inter"/>
            </a:endParaRPr>
          </a:p>
        </p:txBody>
      </p:sp>
      <p:pic>
        <p:nvPicPr>
          <p:cNvPr id="26" name="Рисунок 25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3DA168D5-5AB1-4938-B4E9-FC5A14A7C52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16903" y="990364"/>
            <a:ext cx="642584" cy="6425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D268432-80B7-41DA-8B22-AE535DDDC52A}"/>
              </a:ext>
            </a:extLst>
          </p:cNvPr>
          <p:cNvSpPr txBox="1"/>
          <p:nvPr/>
        </p:nvSpPr>
        <p:spPr>
          <a:xfrm>
            <a:off x="3483630" y="5338191"/>
            <a:ext cx="1900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Total Experience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46B87B-904C-417F-8CA8-2B84C5A19BED}"/>
              </a:ext>
            </a:extLst>
          </p:cNvPr>
          <p:cNvSpPr txBox="1"/>
          <p:nvPr/>
        </p:nvSpPr>
        <p:spPr>
          <a:xfrm>
            <a:off x="574815" y="4430577"/>
            <a:ext cx="3680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b="1" u="sng">
                <a:solidFill>
                  <a:srgbClr val="FF0000"/>
                </a:solidFill>
                <a:latin typeface="Inter"/>
              </a:rPr>
              <a:t>PRODUCT API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20D2035-A9D8-4AE8-A206-911044262914}"/>
              </a:ext>
            </a:extLst>
          </p:cNvPr>
          <p:cNvCxnSpPr>
            <a:cxnSpLocks/>
          </p:cNvCxnSpPr>
          <p:nvPr/>
        </p:nvCxnSpPr>
        <p:spPr>
          <a:xfrm flipV="1">
            <a:off x="1347127" y="4092353"/>
            <a:ext cx="0" cy="298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7A2DAE2E-67FB-4705-819C-9CC516B58B47}"/>
              </a:ext>
            </a:extLst>
          </p:cNvPr>
          <p:cNvCxnSpPr>
            <a:cxnSpLocks/>
          </p:cNvCxnSpPr>
          <p:nvPr/>
        </p:nvCxnSpPr>
        <p:spPr>
          <a:xfrm flipV="1">
            <a:off x="3067070" y="4092352"/>
            <a:ext cx="0" cy="298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41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6FC96-1CD7-5F40-B09E-AF36D4A0B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3" y="179219"/>
            <a:ext cx="11457989" cy="4153295"/>
          </a:xfrm>
        </p:spPr>
        <p:txBody>
          <a:bodyPr/>
          <a:lstStyle/>
          <a:p>
            <a:r>
              <a:rPr lang="ru-RU" sz="4000"/>
              <a:t>КАК ВЫГЛЯДИТ ПАКЕТ</a:t>
            </a:r>
          </a:p>
          <a:p>
            <a:r>
              <a:rPr lang="ru-RU" sz="4000"/>
              <a:t>СОЗДАВАЕМЫЙ </a:t>
            </a:r>
            <a:r>
              <a:rPr lang="en-US" sz="4000"/>
              <a:t>LOW-CODE </a:t>
            </a:r>
            <a:r>
              <a:rPr lang="ru-RU" sz="4000"/>
              <a:t>ПЛАТФОРМОЙ</a:t>
            </a:r>
          </a:p>
          <a:p>
            <a:endParaRPr lang="en-RU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0D74-BB12-A940-A7F5-F01C4C07FC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19173" y="4789919"/>
            <a:ext cx="6295760" cy="13394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КАК СОЗДАЕТСЯ,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СТРУКТУРА,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ПРИМЕР ИСПОЛЬЗОВАНИЯ И РАСШИРЕНИЯ</a:t>
            </a:r>
          </a:p>
        </p:txBody>
      </p:sp>
    </p:spTree>
    <p:extLst>
      <p:ext uri="{BB962C8B-B14F-4D97-AF65-F5344CB8AC3E}">
        <p14:creationId xmlns:p14="http://schemas.microsoft.com/office/powerpoint/2010/main" val="2508724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20"/>
            <a:ext cx="10473566" cy="903622"/>
          </a:xfrm>
        </p:spPr>
        <p:txBody>
          <a:bodyPr/>
          <a:lstStyle/>
          <a:p>
            <a:r>
              <a:rPr lang="ru-RU" sz="4000"/>
              <a:t>СОЗДАНИЕ ПАКЕТА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AE7E14-DA55-4DD9-8D3C-8897CC475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89" y="1347877"/>
            <a:ext cx="3003561" cy="4857373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557AE68-3276-42FF-85AD-271C6C32765E}"/>
              </a:ext>
            </a:extLst>
          </p:cNvPr>
          <p:cNvSpPr/>
          <p:nvPr/>
        </p:nvSpPr>
        <p:spPr>
          <a:xfrm rot="19527221">
            <a:off x="3906611" y="2126797"/>
            <a:ext cx="922564" cy="4367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1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20"/>
            <a:ext cx="10473566" cy="903622"/>
          </a:xfrm>
        </p:spPr>
        <p:txBody>
          <a:bodyPr/>
          <a:lstStyle/>
          <a:p>
            <a:r>
              <a:rPr lang="ru-RU" sz="4000"/>
              <a:t>СОЗДАНИЕ ПАКЕТА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363F0C-3155-4099-8CEE-D83408D6C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5" y="1471735"/>
            <a:ext cx="2825838" cy="42141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9DBE3E-78FE-4EDA-869A-72E0902B9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223" y="2760873"/>
            <a:ext cx="4311418" cy="24746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684B08-BA03-4D41-83AE-C4E9E4A51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23" y="1128338"/>
            <a:ext cx="912753" cy="9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81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20"/>
            <a:ext cx="10473566" cy="903622"/>
          </a:xfrm>
        </p:spPr>
        <p:txBody>
          <a:bodyPr/>
          <a:lstStyle/>
          <a:p>
            <a:r>
              <a:rPr lang="ru-RU" sz="4000"/>
              <a:t>СОЗДАНИЕ ПАКЕТА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0D7B7C-9C8E-4013-9CDD-4F694C9D4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926" y="1686140"/>
            <a:ext cx="5857799" cy="35854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DEB7DC-143B-4BE7-BBD2-BF532201B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23" y="1322611"/>
            <a:ext cx="834113" cy="9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37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20"/>
            <a:ext cx="10473566" cy="903622"/>
          </a:xfrm>
        </p:spPr>
        <p:txBody>
          <a:bodyPr/>
          <a:lstStyle/>
          <a:p>
            <a:r>
              <a:rPr lang="ru-RU" sz="4000"/>
              <a:t>ПРИМЕР ИСПОЛЬЗОВАНИЯ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299A51-AAC6-4A05-8768-CE9AE4AEF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43" y="1297915"/>
            <a:ext cx="5971513" cy="2216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E075D7-BD6A-4895-8CD8-F3408C6F8902}"/>
              </a:ext>
            </a:extLst>
          </p:cNvPr>
          <p:cNvSpPr txBox="1"/>
          <p:nvPr/>
        </p:nvSpPr>
        <p:spPr>
          <a:xfrm>
            <a:off x="953437" y="1207570"/>
            <a:ext cx="533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Подключение корпоративного </a:t>
            </a:r>
            <a:r>
              <a:rPr lang="en-US" b="1">
                <a:solidFill>
                  <a:srgbClr val="FF0000"/>
                </a:solidFill>
              </a:rPr>
              <a:t>UI </a:t>
            </a:r>
            <a:r>
              <a:rPr lang="ru-RU" b="1">
                <a:solidFill>
                  <a:srgbClr val="FF0000"/>
                </a:solidFill>
              </a:rPr>
              <a:t>Фреймворк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7010DD-9FB1-4E97-9C48-46EC188D83D0}"/>
              </a:ext>
            </a:extLst>
          </p:cNvPr>
          <p:cNvSpPr/>
          <p:nvPr/>
        </p:nvSpPr>
        <p:spPr>
          <a:xfrm>
            <a:off x="1040523" y="1584787"/>
            <a:ext cx="10445781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C18F008-E996-4CF2-BC34-770AF43F8804}"/>
              </a:ext>
            </a:extLst>
          </p:cNvPr>
          <p:cNvSpPr/>
          <p:nvPr/>
        </p:nvSpPr>
        <p:spPr>
          <a:xfrm>
            <a:off x="1040523" y="2087950"/>
            <a:ext cx="10445781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505F78-6574-4720-BC2E-F3DC8752F546}"/>
              </a:ext>
            </a:extLst>
          </p:cNvPr>
          <p:cNvSpPr/>
          <p:nvPr/>
        </p:nvSpPr>
        <p:spPr>
          <a:xfrm>
            <a:off x="1044276" y="2583085"/>
            <a:ext cx="10445781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0FE8C3-41DB-4C22-9F7C-B8419B31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42" y="4121235"/>
            <a:ext cx="5971513" cy="221669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2B0CF9-9865-4601-8C2C-CFC7609B390A}"/>
              </a:ext>
            </a:extLst>
          </p:cNvPr>
          <p:cNvSpPr/>
          <p:nvPr/>
        </p:nvSpPr>
        <p:spPr>
          <a:xfrm>
            <a:off x="1040522" y="4660148"/>
            <a:ext cx="10445781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D8DA39-3A62-40FE-823A-F2A0A007F70A}"/>
              </a:ext>
            </a:extLst>
          </p:cNvPr>
          <p:cNvSpPr/>
          <p:nvPr/>
        </p:nvSpPr>
        <p:spPr>
          <a:xfrm>
            <a:off x="1040521" y="5660574"/>
            <a:ext cx="10445781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0E5F8-BFA5-44F9-9214-AD6BA6BEBD7E}"/>
              </a:ext>
            </a:extLst>
          </p:cNvPr>
          <p:cNvSpPr txBox="1"/>
          <p:nvPr/>
        </p:nvSpPr>
        <p:spPr>
          <a:xfrm>
            <a:off x="1004485" y="3740166"/>
            <a:ext cx="53963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Подключение элементов интерфейса </a:t>
            </a:r>
          </a:p>
          <a:p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UI </a:t>
            </a:r>
            <a:r>
              <a:rPr lang="ru-RU" b="1" dirty="0">
                <a:solidFill>
                  <a:srgbClr val="FF0000"/>
                </a:solidFill>
              </a:rPr>
              <a:t>компонентов) </a:t>
            </a:r>
          </a:p>
          <a:p>
            <a:r>
              <a:rPr lang="ru-RU" b="1" dirty="0">
                <a:solidFill>
                  <a:srgbClr val="FF0000"/>
                </a:solidFill>
              </a:rPr>
              <a:t>созданных через </a:t>
            </a:r>
            <a:r>
              <a:rPr lang="en-US" b="1" dirty="0">
                <a:solidFill>
                  <a:srgbClr val="FF0000"/>
                </a:solidFill>
              </a:rPr>
              <a:t>low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code </a:t>
            </a:r>
            <a:r>
              <a:rPr lang="ru-RU" b="1" dirty="0">
                <a:solidFill>
                  <a:srgbClr val="FF0000"/>
                </a:solidFill>
              </a:rPr>
              <a:t>платформу</a:t>
            </a:r>
          </a:p>
        </p:txBody>
      </p:sp>
    </p:spTree>
    <p:extLst>
      <p:ext uri="{BB962C8B-B14F-4D97-AF65-F5344CB8AC3E}">
        <p14:creationId xmlns:p14="http://schemas.microsoft.com/office/powerpoint/2010/main" val="260595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19"/>
            <a:ext cx="9284846" cy="4153295"/>
          </a:xfrm>
        </p:spPr>
        <p:txBody>
          <a:bodyPr/>
          <a:lstStyle/>
          <a:p>
            <a:r>
              <a:rPr lang="ru-RU" sz="4000"/>
              <a:t>РЕШЕНИЕ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5905FC1-F33E-4044-AAA0-2FA95B9A8307}"/>
              </a:ext>
            </a:extLst>
          </p:cNvPr>
          <p:cNvSpPr txBox="1">
            <a:spLocks/>
          </p:cNvSpPr>
          <p:nvPr/>
        </p:nvSpPr>
        <p:spPr>
          <a:xfrm>
            <a:off x="1623317" y="2032138"/>
            <a:ext cx="9411128" cy="139779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СОКРАТИТЬ ЗАТРАТЫ НА РАЗРАБОТКУ В ПРОДУКТОВЫХ КОМАНДАХ,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ГОТОВЫЕ ИНСТРУМЕНТЫ АВТОМАТИЗАЦИИ,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ИСКЛЮЧИТЬ ИСКАЖЕНИЕ ТРЕБОВАНИЙ,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МАКЕТИРОВАНИЕ,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ОБЕСПЕЧИТЬ СОВРЕМЕННЫМ ИНСТРУМЕНТАРИЕМ РАЗРАБОТЧИКОВ,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НЕЗАВИСИМЫЕ КОМПОНЕНТЫ,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УВЕЛИЧИТЬ ЛИКВИДНОСТЬ КАДРОВ,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ИСПОЛЬЗОВАНИЕ ВОСТРЕБОВАННЫХ ИНСТРУМЕНТОВ.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8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20"/>
            <a:ext cx="10473566" cy="903622"/>
          </a:xfrm>
        </p:spPr>
        <p:txBody>
          <a:bodyPr/>
          <a:lstStyle/>
          <a:p>
            <a:r>
              <a:rPr lang="ru-RU" sz="4000"/>
              <a:t>ПРИМЕР ИСПОЛЬЗОВАНИЯ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16436D-A49E-4783-9D83-A4D879A7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55" y="1306923"/>
            <a:ext cx="5696745" cy="300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5B8971-4A80-4490-8610-186D5C9964C8}"/>
              </a:ext>
            </a:extLst>
          </p:cNvPr>
          <p:cNvSpPr txBox="1"/>
          <p:nvPr/>
        </p:nvSpPr>
        <p:spPr>
          <a:xfrm>
            <a:off x="953438" y="2450251"/>
            <a:ext cx="448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Импорт готового </a:t>
            </a:r>
            <a:r>
              <a:rPr lang="en-US" b="1" dirty="0">
                <a:solidFill>
                  <a:srgbClr val="FF0000"/>
                </a:solidFill>
              </a:rPr>
              <a:t>UI </a:t>
            </a:r>
            <a:r>
              <a:rPr lang="ru-RU" b="1" dirty="0">
                <a:solidFill>
                  <a:srgbClr val="FF0000"/>
                </a:solidFill>
              </a:rPr>
              <a:t>компонента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8DDAC6-8481-487D-9AC4-9C5003FC246F}"/>
              </a:ext>
            </a:extLst>
          </p:cNvPr>
          <p:cNvSpPr/>
          <p:nvPr/>
        </p:nvSpPr>
        <p:spPr>
          <a:xfrm>
            <a:off x="1040524" y="2786926"/>
            <a:ext cx="10180020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3CAB1-0230-41B2-A902-70B28DDE9E97}"/>
              </a:ext>
            </a:extLst>
          </p:cNvPr>
          <p:cNvSpPr txBox="1"/>
          <p:nvPr/>
        </p:nvSpPr>
        <p:spPr>
          <a:xfrm>
            <a:off x="984969" y="3494539"/>
            <a:ext cx="3289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Регистрация компонента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D56EE9-A02E-4250-98DB-CF5E929B7166}"/>
              </a:ext>
            </a:extLst>
          </p:cNvPr>
          <p:cNvSpPr/>
          <p:nvPr/>
        </p:nvSpPr>
        <p:spPr>
          <a:xfrm>
            <a:off x="1072055" y="3831214"/>
            <a:ext cx="10180020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3BD2D-F585-4AD8-B026-9EE190ED3369}"/>
              </a:ext>
            </a:extLst>
          </p:cNvPr>
          <p:cNvSpPr txBox="1"/>
          <p:nvPr/>
        </p:nvSpPr>
        <p:spPr>
          <a:xfrm>
            <a:off x="953437" y="1392252"/>
            <a:ext cx="486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Подключение компонента на страницу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7903D4-5563-4FAE-B013-E90559DF2E4D}"/>
              </a:ext>
            </a:extLst>
          </p:cNvPr>
          <p:cNvSpPr/>
          <p:nvPr/>
        </p:nvSpPr>
        <p:spPr>
          <a:xfrm>
            <a:off x="1040524" y="1728927"/>
            <a:ext cx="10180020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99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33B0B9-AC85-4FC0-BA5B-62B0B4E4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60" y="934202"/>
            <a:ext cx="5874128" cy="55258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A7A5E-815B-8548-82BF-0D595880A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34" y="179220"/>
            <a:ext cx="10473566" cy="903622"/>
          </a:xfrm>
        </p:spPr>
        <p:txBody>
          <a:bodyPr/>
          <a:lstStyle/>
          <a:p>
            <a:r>
              <a:rPr lang="ru-RU" sz="4000"/>
              <a:t>ПРИМЕР РАСШИРЕНИЯ</a:t>
            </a:r>
            <a:endParaRPr lang="en-RU" sz="4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6E3B5-1936-9446-B1AD-C022AB026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MOEX.COM</a:t>
            </a:r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ED8ED-BB0E-4027-B8DA-CC57AB97045A}"/>
              </a:ext>
            </a:extLst>
          </p:cNvPr>
          <p:cNvSpPr txBox="1"/>
          <p:nvPr/>
        </p:nvSpPr>
        <p:spPr>
          <a:xfrm>
            <a:off x="962447" y="2816428"/>
            <a:ext cx="448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Импорт расширяемого </a:t>
            </a:r>
            <a:r>
              <a:rPr lang="en-US" b="1" dirty="0">
                <a:solidFill>
                  <a:srgbClr val="FF0000"/>
                </a:solidFill>
              </a:rPr>
              <a:t>UI </a:t>
            </a:r>
            <a:r>
              <a:rPr lang="ru-RU" b="1" dirty="0">
                <a:solidFill>
                  <a:srgbClr val="FF0000"/>
                </a:solidFill>
              </a:rPr>
              <a:t>компонента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46885D-B88A-4A1C-B568-65432605C7B3}"/>
              </a:ext>
            </a:extLst>
          </p:cNvPr>
          <p:cNvSpPr/>
          <p:nvPr/>
        </p:nvSpPr>
        <p:spPr>
          <a:xfrm>
            <a:off x="1049533" y="3153103"/>
            <a:ext cx="10180020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1A1E0-AA3E-47F9-B0A4-439DE1D811A9}"/>
              </a:ext>
            </a:extLst>
          </p:cNvPr>
          <p:cNvSpPr txBox="1"/>
          <p:nvPr/>
        </p:nvSpPr>
        <p:spPr>
          <a:xfrm>
            <a:off x="962447" y="3672241"/>
            <a:ext cx="3289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Регистрация компонента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79CF72-A26E-43DD-A586-A49C91A8FE53}"/>
              </a:ext>
            </a:extLst>
          </p:cNvPr>
          <p:cNvSpPr/>
          <p:nvPr/>
        </p:nvSpPr>
        <p:spPr>
          <a:xfrm>
            <a:off x="1049533" y="4008916"/>
            <a:ext cx="10180020" cy="20720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E4890-1369-4F09-BD04-A16BB19C5F48}"/>
              </a:ext>
            </a:extLst>
          </p:cNvPr>
          <p:cNvSpPr txBox="1"/>
          <p:nvPr/>
        </p:nvSpPr>
        <p:spPr>
          <a:xfrm>
            <a:off x="962446" y="920517"/>
            <a:ext cx="5614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Подключение на страницу и его расширение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70914A-FCA2-4636-8C3F-DBFF71A1C021}"/>
              </a:ext>
            </a:extLst>
          </p:cNvPr>
          <p:cNvSpPr/>
          <p:nvPr/>
        </p:nvSpPr>
        <p:spPr>
          <a:xfrm>
            <a:off x="1049533" y="1257192"/>
            <a:ext cx="10180020" cy="123756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11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4ADC4-7E73-7248-9E75-212EBD6A30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итоги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6FC96-1CD7-5F40-B09E-AF36D4A0B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>
                <a:ea typeface="+mj-lt"/>
                <a:cs typeface="+mj-lt"/>
              </a:rPr>
              <a:t>РЕЗУЛЬТАТЫ</a:t>
            </a:r>
            <a:endParaRPr lang="ru-RU" sz="40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06B20B-54A0-4700-A621-D3CEB9EF02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19173" y="2612571"/>
            <a:ext cx="6295760" cy="3516768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ru-RU" b="1"/>
              <a:t>ДЛЯ БИЗНЕСА</a:t>
            </a:r>
            <a:r>
              <a:rPr lang="en-US" b="1"/>
              <a:t>: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b="1"/>
              <a:t>УСКОРЕНИЕ</a:t>
            </a:r>
            <a:r>
              <a:rPr lang="ru-RU"/>
              <a:t> производства, быстрая проверка гипотез,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b="1"/>
              <a:t>ПРОТОТИПИРОВАНИЕ </a:t>
            </a:r>
            <a:r>
              <a:rPr lang="ru-RU"/>
              <a:t>без участия </a:t>
            </a:r>
            <a:r>
              <a:rPr lang="en-US"/>
              <a:t>IT</a:t>
            </a:r>
            <a:r>
              <a:rPr lang="ru-RU"/>
              <a:t>,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b="1"/>
              <a:t>ИСТОРИЯ МАКЕТОВ</a:t>
            </a:r>
            <a:r>
              <a:rPr lang="ru-RU"/>
              <a:t> в графическом</a:t>
            </a:r>
            <a:r>
              <a:rPr lang="en-US"/>
              <a:t> </a:t>
            </a:r>
            <a:r>
              <a:rPr lang="ru-RU"/>
              <a:t>представлении.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ru-RU"/>
          </a:p>
          <a:p>
            <a:pPr>
              <a:spcAft>
                <a:spcPts val="500"/>
              </a:spcAft>
            </a:pPr>
            <a:r>
              <a:rPr lang="ru-RU" b="1"/>
              <a:t>ДЛЯ IT</a:t>
            </a:r>
            <a:r>
              <a:rPr lang="en-US" b="1"/>
              <a:t>:</a:t>
            </a:r>
            <a:endParaRPr lang="ru-RU" b="1"/>
          </a:p>
          <a:p>
            <a:pPr>
              <a:spcAft>
                <a:spcPts val="500"/>
              </a:spcAft>
            </a:pPr>
            <a:endParaRPr lang="ru-RU" b="1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/>
              <a:t>Расширяемая </a:t>
            </a:r>
            <a:r>
              <a:rPr lang="ru-RU" b="1"/>
              <a:t>АРХИТЕКТУРА</a:t>
            </a:r>
            <a:r>
              <a:rPr lang="ru-RU"/>
              <a:t>,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b="1"/>
              <a:t>ОТСУТСТВИЕ СПЕЦИФИЧНОЙ ЭКСПЕРТИЗЫ</a:t>
            </a:r>
            <a:r>
              <a:rPr lang="ru-RU"/>
              <a:t> в команде,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/>
              <a:t>Меньше представления </a:t>
            </a:r>
            <a:r>
              <a:rPr lang="ru-RU" b="1"/>
              <a:t>БОЛЬШЕ ЛОГИКИ</a:t>
            </a:r>
            <a:r>
              <a:rPr lang="ru-RU"/>
              <a:t>,</a:t>
            </a:r>
            <a:endParaRPr lang="en-US"/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b="1"/>
              <a:t>АВТОГЕНЕРАЦИЯ </a:t>
            </a:r>
            <a:r>
              <a:rPr lang="en-US" b="1"/>
              <a:t>API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977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25855-9CFA-3D40-958C-6EC92038F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/>
              <a:t>СПАСИБО ЗА ВНИМАНИЕ!</a:t>
            </a:r>
            <a:endParaRPr lang="en-RU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09BA4-7097-CE45-A57A-CCDE6A064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GB"/>
              <a:t>Vladimir.Surovtsev@moex.com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C2A3B-4115-E348-A420-9F0892ACC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/>
              <a:t>КОНТАКТЫ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E0265F-8390-6C44-A8A1-A90C61212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+7 (495) 363-32-32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55113-9CF3-404D-8A5A-3DD40331830A}"/>
              </a:ext>
            </a:extLst>
          </p:cNvPr>
          <p:cNvSpPr txBox="1"/>
          <p:nvPr/>
        </p:nvSpPr>
        <p:spPr>
          <a:xfrm>
            <a:off x="8839842" y="5351964"/>
            <a:ext cx="31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@vvsurovtsev | @lowcoding</a:t>
            </a:r>
            <a:endParaRPr lang="ru-RU" sz="180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6C37EE-837C-4CF0-9825-E54EA8CB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71" y="5296718"/>
            <a:ext cx="479824" cy="47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E15BC9-2C60-4A69-B82B-C145F46A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581" y="2746606"/>
            <a:ext cx="2117652" cy="23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6FC96-1CD7-5F40-B09E-AF36D4A0B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/>
              <a:t>СОСТАВ </a:t>
            </a:r>
            <a:r>
              <a:rPr lang="en-US" sz="4000"/>
              <a:t>LOW-CODE </a:t>
            </a:r>
            <a:r>
              <a:rPr lang="ru-RU" sz="4000"/>
              <a:t>ПЛАТФОРМЫ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0D74-BB12-A940-A7F5-F01C4C07FC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68372" y="4332515"/>
            <a:ext cx="7637727" cy="1638618"/>
          </a:xfrm>
        </p:spPr>
        <p:txBody>
          <a:bodyPr>
            <a:normAutofit/>
          </a:bodyPr>
          <a:lstStyle/>
          <a:p>
            <a:r>
              <a:rPr lang="ru-RU"/>
              <a:t>ОСОБЕННОСТИ РЕШЕНИЯ</a:t>
            </a:r>
            <a:r>
              <a:rPr lang="en-US"/>
              <a:t>:</a:t>
            </a: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ПЛАТФОРМА СОСТОИТ ИЗ КОМПОЗИЦИИ НЕЗАВИСИМЫХ КОМПОНЕНТОВ,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КОМПОНЕНТНЫЙ СОСТАВ МОЖЕТ ИЗМЕНЯТЬСЯ</a:t>
            </a:r>
            <a:r>
              <a:rPr lang="en-US"/>
              <a:t> / </a:t>
            </a:r>
            <a:r>
              <a:rPr lang="ru-RU"/>
              <a:t>РАСШИРЯТЬСЯ,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/>
              <a:t>СОДЕРЖАНИЕ КОМПОНЕНТА МОЖЕТ ЗАМЕНЯТЬСЯ НА АНАЛОГИЧНОЕ.</a:t>
            </a:r>
          </a:p>
        </p:txBody>
      </p:sp>
    </p:spTree>
    <p:extLst>
      <p:ext uri="{BB962C8B-B14F-4D97-AF65-F5344CB8AC3E}">
        <p14:creationId xmlns:p14="http://schemas.microsoft.com/office/powerpoint/2010/main" val="12530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</a:t>
            </a:r>
            <a:r>
              <a:rPr lang="en-US"/>
              <a:t>LOW-CODE </a:t>
            </a:r>
            <a:r>
              <a:rPr lang="ru-RU"/>
              <a:t>ПЛАТФОРМЫ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0188EE-AFE6-4DF2-94F0-E677A9CC9AE5}"/>
              </a:ext>
            </a:extLst>
          </p:cNvPr>
          <p:cNvSpPr txBox="1"/>
          <p:nvPr/>
        </p:nvSpPr>
        <p:spPr>
          <a:xfrm>
            <a:off x="8448571" y="1111069"/>
            <a:ext cx="3509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Библиотека готовых компонентов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из которых можно строить UI.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Полное соответствие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Корпоративному Brand Book.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EAB10D-4AA2-4A4C-AAA3-A1A2D6799CAF}"/>
              </a:ext>
            </a:extLst>
          </p:cNvPr>
          <p:cNvSpPr txBox="1"/>
          <p:nvPr/>
        </p:nvSpPr>
        <p:spPr>
          <a:xfrm>
            <a:off x="-326616" y="3133754"/>
            <a:ext cx="317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Автогенерация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RestAPI для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пользовательских данных.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C757A8-E183-46E8-9874-1712E03E7FE2}"/>
              </a:ext>
            </a:extLst>
          </p:cNvPr>
          <p:cNvSpPr txBox="1"/>
          <p:nvPr/>
        </p:nvSpPr>
        <p:spPr>
          <a:xfrm>
            <a:off x="8527750" y="5121634"/>
            <a:ext cx="366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 экспорта отрисованного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интерфейса в исполняемый код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на базе Корпоративного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UI Framework-а.</a:t>
            </a:r>
            <a:endParaRPr lang="ru-RU" sz="14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grpSp>
        <p:nvGrpSpPr>
          <p:cNvPr id="39" name="Group 51">
            <a:extLst>
              <a:ext uri="{FF2B5EF4-FFF2-40B4-BE49-F238E27FC236}">
                <a16:creationId xmlns:a16="http://schemas.microsoft.com/office/drawing/2014/main" id="{998A8842-B1B9-4B83-81E4-BEAA2C37BFE5}"/>
              </a:ext>
            </a:extLst>
          </p:cNvPr>
          <p:cNvGrpSpPr/>
          <p:nvPr/>
        </p:nvGrpSpPr>
        <p:grpSpPr>
          <a:xfrm>
            <a:off x="2625877" y="884851"/>
            <a:ext cx="6719100" cy="5977946"/>
            <a:chOff x="2719014" y="722291"/>
            <a:chExt cx="6719100" cy="5977946"/>
          </a:xfrm>
        </p:grpSpPr>
        <p:sp>
          <p:nvSpPr>
            <p:cNvPr id="40" name="Arc 47">
              <a:extLst>
                <a:ext uri="{FF2B5EF4-FFF2-40B4-BE49-F238E27FC236}">
                  <a16:creationId xmlns:a16="http://schemas.microsoft.com/office/drawing/2014/main" id="{80E34EE5-8F9F-403F-A787-44B074281B20}"/>
                </a:ext>
              </a:extLst>
            </p:cNvPr>
            <p:cNvSpPr/>
            <p:nvPr/>
          </p:nvSpPr>
          <p:spPr>
            <a:xfrm>
              <a:off x="2719014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c 48">
              <a:extLst>
                <a:ext uri="{FF2B5EF4-FFF2-40B4-BE49-F238E27FC236}">
                  <a16:creationId xmlns:a16="http://schemas.microsoft.com/office/drawing/2014/main" id="{EC900EF8-7945-4A11-A9D1-3D71A157EAC1}"/>
                </a:ext>
              </a:extLst>
            </p:cNvPr>
            <p:cNvSpPr/>
            <p:nvPr/>
          </p:nvSpPr>
          <p:spPr>
            <a:xfrm flipH="1">
              <a:off x="3460168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Shape1">
            <a:extLst>
              <a:ext uri="{FF2B5EF4-FFF2-40B4-BE49-F238E27FC236}">
                <a16:creationId xmlns:a16="http://schemas.microsoft.com/office/drawing/2014/main" id="{1EBA0130-9128-4D8F-B0F4-F041EF6D6679}"/>
              </a:ext>
            </a:extLst>
          </p:cNvPr>
          <p:cNvSpPr/>
          <p:nvPr/>
        </p:nvSpPr>
        <p:spPr>
          <a:xfrm>
            <a:off x="8210819" y="1480026"/>
            <a:ext cx="706259" cy="7077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Shape1">
            <a:extLst>
              <a:ext uri="{FF2B5EF4-FFF2-40B4-BE49-F238E27FC236}">
                <a16:creationId xmlns:a16="http://schemas.microsoft.com/office/drawing/2014/main" id="{3F6B34E1-376B-44E9-9677-4C18AA7C3BE0}"/>
              </a:ext>
            </a:extLst>
          </p:cNvPr>
          <p:cNvSpPr/>
          <p:nvPr/>
        </p:nvSpPr>
        <p:spPr>
          <a:xfrm>
            <a:off x="8990700" y="3493153"/>
            <a:ext cx="706259" cy="70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Shape1">
            <a:extLst>
              <a:ext uri="{FF2B5EF4-FFF2-40B4-BE49-F238E27FC236}">
                <a16:creationId xmlns:a16="http://schemas.microsoft.com/office/drawing/2014/main" id="{78D3704C-EC72-4337-9F53-24D6158EE2D1}"/>
              </a:ext>
            </a:extLst>
          </p:cNvPr>
          <p:cNvSpPr/>
          <p:nvPr/>
        </p:nvSpPr>
        <p:spPr>
          <a:xfrm>
            <a:off x="8124422" y="5534849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Shape1">
            <a:extLst>
              <a:ext uri="{FF2B5EF4-FFF2-40B4-BE49-F238E27FC236}">
                <a16:creationId xmlns:a16="http://schemas.microsoft.com/office/drawing/2014/main" id="{CD22F9E2-7DC6-446D-A271-9E136A651980}"/>
              </a:ext>
            </a:extLst>
          </p:cNvPr>
          <p:cNvSpPr/>
          <p:nvPr/>
        </p:nvSpPr>
        <p:spPr>
          <a:xfrm flipH="1">
            <a:off x="3082766" y="1499460"/>
            <a:ext cx="706259" cy="707728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D49C6D78-D881-4FE5-8A74-C7398F8F17E2}"/>
              </a:ext>
            </a:extLst>
          </p:cNvPr>
          <p:cNvSpPr/>
          <p:nvPr/>
        </p:nvSpPr>
        <p:spPr>
          <a:xfrm flipH="1">
            <a:off x="2286079" y="3509800"/>
            <a:ext cx="706259" cy="7077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Shape1">
            <a:extLst>
              <a:ext uri="{FF2B5EF4-FFF2-40B4-BE49-F238E27FC236}">
                <a16:creationId xmlns:a16="http://schemas.microsoft.com/office/drawing/2014/main" id="{7E209901-1709-4A25-8FC8-EDF6318B4FBD}"/>
              </a:ext>
            </a:extLst>
          </p:cNvPr>
          <p:cNvSpPr/>
          <p:nvPr/>
        </p:nvSpPr>
        <p:spPr>
          <a:xfrm flipH="1">
            <a:off x="3169163" y="5554283"/>
            <a:ext cx="706259" cy="7077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22C13D38-9A4F-488A-8F04-F6CD3AA0C331}"/>
              </a:ext>
            </a:extLst>
          </p:cNvPr>
          <p:cNvSpPr>
            <a:spLocks/>
          </p:cNvSpPr>
          <p:nvPr/>
        </p:nvSpPr>
        <p:spPr bwMode="auto">
          <a:xfrm>
            <a:off x="6058586" y="1242990"/>
            <a:ext cx="2354134" cy="2608165"/>
          </a:xfrm>
          <a:custGeom>
            <a:avLst/>
            <a:gdLst>
              <a:gd name="T0" fmla="*/ 360 w 722"/>
              <a:gd name="T1" fmla="*/ 0 h 983"/>
              <a:gd name="T2" fmla="*/ 0 w 722"/>
              <a:gd name="T3" fmla="*/ 311 h 983"/>
              <a:gd name="T4" fmla="*/ 0 w 722"/>
              <a:gd name="T5" fmla="*/ 305 h 983"/>
              <a:gd name="T6" fmla="*/ 0 w 722"/>
              <a:gd name="T7" fmla="*/ 421 h 983"/>
              <a:gd name="T8" fmla="*/ 0 w 722"/>
              <a:gd name="T9" fmla="*/ 983 h 983"/>
              <a:gd name="T10" fmla="*/ 485 w 722"/>
              <a:gd name="T11" fmla="*/ 703 h 983"/>
              <a:gd name="T12" fmla="*/ 591 w 722"/>
              <a:gd name="T13" fmla="*/ 642 h 983"/>
              <a:gd name="T14" fmla="*/ 722 w 722"/>
              <a:gd name="T15" fmla="*/ 362 h 983"/>
              <a:gd name="T16" fmla="*/ 360 w 722"/>
              <a:gd name="T17" fmla="*/ 0 h 983"/>
              <a:gd name="connsiteX0" fmla="*/ 10000 w 10000"/>
              <a:gd name="connsiteY0" fmla="*/ 580 h 6897"/>
              <a:gd name="connsiteX1" fmla="*/ 0 w 10000"/>
              <a:gd name="connsiteY1" fmla="*/ 61 h 6897"/>
              <a:gd name="connsiteX2" fmla="*/ 0 w 10000"/>
              <a:gd name="connsiteY2" fmla="*/ 0 h 6897"/>
              <a:gd name="connsiteX3" fmla="*/ 0 w 10000"/>
              <a:gd name="connsiteY3" fmla="*/ 1180 h 6897"/>
              <a:gd name="connsiteX4" fmla="*/ 0 w 10000"/>
              <a:gd name="connsiteY4" fmla="*/ 6897 h 6897"/>
              <a:gd name="connsiteX5" fmla="*/ 6717 w 10000"/>
              <a:gd name="connsiteY5" fmla="*/ 4049 h 6897"/>
              <a:gd name="connsiteX6" fmla="*/ 8186 w 10000"/>
              <a:gd name="connsiteY6" fmla="*/ 3428 h 6897"/>
              <a:gd name="connsiteX7" fmla="*/ 10000 w 10000"/>
              <a:gd name="connsiteY7" fmla="*/ 580 h 6897"/>
              <a:gd name="connsiteX0" fmla="*/ 8186 w 8186"/>
              <a:gd name="connsiteY0" fmla="*/ 4970 h 10000"/>
              <a:gd name="connsiteX1" fmla="*/ 0 w 8186"/>
              <a:gd name="connsiteY1" fmla="*/ 88 h 10000"/>
              <a:gd name="connsiteX2" fmla="*/ 0 w 8186"/>
              <a:gd name="connsiteY2" fmla="*/ 0 h 10000"/>
              <a:gd name="connsiteX3" fmla="*/ 0 w 8186"/>
              <a:gd name="connsiteY3" fmla="*/ 1711 h 10000"/>
              <a:gd name="connsiteX4" fmla="*/ 0 w 8186"/>
              <a:gd name="connsiteY4" fmla="*/ 10000 h 10000"/>
              <a:gd name="connsiteX5" fmla="*/ 6717 w 8186"/>
              <a:gd name="connsiteY5" fmla="*/ 5871 h 10000"/>
              <a:gd name="connsiteX6" fmla="*/ 8186 w 8186"/>
              <a:gd name="connsiteY6" fmla="*/ 49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" h="10000">
                <a:moveTo>
                  <a:pt x="8186" y="4970"/>
                </a:moveTo>
                <a:cubicBezTo>
                  <a:pt x="7067" y="4006"/>
                  <a:pt x="1364" y="916"/>
                  <a:pt x="0" y="88"/>
                </a:cubicBezTo>
                <a:lnTo>
                  <a:pt x="0" y="0"/>
                </a:lnTo>
                <a:lnTo>
                  <a:pt x="0" y="1711"/>
                </a:lnTo>
                <a:lnTo>
                  <a:pt x="0" y="10000"/>
                </a:lnTo>
                <a:lnTo>
                  <a:pt x="6717" y="5871"/>
                </a:lnTo>
                <a:lnTo>
                  <a:pt x="8186" y="497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325B2122-0EDF-4287-8097-9B2BDA5C926B}"/>
              </a:ext>
            </a:extLst>
          </p:cNvPr>
          <p:cNvSpPr>
            <a:spLocks/>
          </p:cNvSpPr>
          <p:nvPr/>
        </p:nvSpPr>
        <p:spPr bwMode="auto">
          <a:xfrm>
            <a:off x="3664939" y="1270034"/>
            <a:ext cx="2359286" cy="2528856"/>
          </a:xfrm>
          <a:custGeom>
            <a:avLst/>
            <a:gdLst>
              <a:gd name="T0" fmla="*/ 582 w 761"/>
              <a:gd name="T1" fmla="*/ 99 h 1034"/>
              <a:gd name="T2" fmla="*/ 88 w 761"/>
              <a:gd name="T3" fmla="*/ 234 h 1034"/>
              <a:gd name="T4" fmla="*/ 167 w 761"/>
              <a:gd name="T5" fmla="*/ 690 h 1034"/>
              <a:gd name="T6" fmla="*/ 280 w 761"/>
              <a:gd name="T7" fmla="*/ 755 h 1034"/>
              <a:gd name="T8" fmla="*/ 761 w 761"/>
              <a:gd name="T9" fmla="*/ 1034 h 1034"/>
              <a:gd name="T10" fmla="*/ 761 w 761"/>
              <a:gd name="T11" fmla="*/ 472 h 1034"/>
              <a:gd name="T12" fmla="*/ 761 w 761"/>
              <a:gd name="T13" fmla="*/ 356 h 1034"/>
              <a:gd name="T14" fmla="*/ 582 w 761"/>
              <a:gd name="T15" fmla="*/ 99 h 1034"/>
              <a:gd name="connsiteX0" fmla="*/ 9539 w 9539"/>
              <a:gd name="connsiteY0" fmla="*/ 1307 h 7864"/>
              <a:gd name="connsiteX1" fmla="*/ 695 w 9539"/>
              <a:gd name="connsiteY1" fmla="*/ 127 h 7864"/>
              <a:gd name="connsiteX2" fmla="*/ 1733 w 9539"/>
              <a:gd name="connsiteY2" fmla="*/ 4537 h 7864"/>
              <a:gd name="connsiteX3" fmla="*/ 3218 w 9539"/>
              <a:gd name="connsiteY3" fmla="*/ 5166 h 7864"/>
              <a:gd name="connsiteX4" fmla="*/ 9539 w 9539"/>
              <a:gd name="connsiteY4" fmla="*/ 7864 h 7864"/>
              <a:gd name="connsiteX5" fmla="*/ 9539 w 9539"/>
              <a:gd name="connsiteY5" fmla="*/ 2429 h 7864"/>
              <a:gd name="connsiteX6" fmla="*/ 9539 w 9539"/>
              <a:gd name="connsiteY6" fmla="*/ 1307 h 7864"/>
              <a:gd name="connsiteX0" fmla="*/ 8183 w 8183"/>
              <a:gd name="connsiteY0" fmla="*/ 0 h 8338"/>
              <a:gd name="connsiteX1" fmla="*/ 0 w 8183"/>
              <a:gd name="connsiteY1" fmla="*/ 4107 h 8338"/>
              <a:gd name="connsiteX2" fmla="*/ 1557 w 8183"/>
              <a:gd name="connsiteY2" fmla="*/ 4907 h 8338"/>
              <a:gd name="connsiteX3" fmla="*/ 8183 w 8183"/>
              <a:gd name="connsiteY3" fmla="*/ 8338 h 8338"/>
              <a:gd name="connsiteX4" fmla="*/ 8183 w 8183"/>
              <a:gd name="connsiteY4" fmla="*/ 1427 h 8338"/>
              <a:gd name="connsiteX5" fmla="*/ 8183 w 8183"/>
              <a:gd name="connsiteY5" fmla="*/ 0 h 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" h="8338">
                <a:moveTo>
                  <a:pt x="8183" y="0"/>
                </a:moveTo>
                <a:cubicBezTo>
                  <a:pt x="6819" y="447"/>
                  <a:pt x="1104" y="3289"/>
                  <a:pt x="0" y="4107"/>
                </a:cubicBezTo>
                <a:lnTo>
                  <a:pt x="1557" y="4907"/>
                </a:lnTo>
                <a:lnTo>
                  <a:pt x="8183" y="8338"/>
                </a:lnTo>
                <a:lnTo>
                  <a:pt x="8183" y="1427"/>
                </a:lnTo>
                <a:lnTo>
                  <a:pt x="8183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2D724EB4-1EAD-425B-BB38-A22B7D7D7B95}"/>
              </a:ext>
            </a:extLst>
          </p:cNvPr>
          <p:cNvSpPr>
            <a:spLocks/>
          </p:cNvSpPr>
          <p:nvPr/>
        </p:nvSpPr>
        <p:spPr bwMode="auto">
          <a:xfrm>
            <a:off x="3630073" y="2536035"/>
            <a:ext cx="2395381" cy="2559678"/>
          </a:xfrm>
          <a:custGeom>
            <a:avLst/>
            <a:gdLst>
              <a:gd name="T0" fmla="*/ 647 w 1128"/>
              <a:gd name="T1" fmla="*/ 98 h 775"/>
              <a:gd name="T2" fmla="*/ 534 w 1128"/>
              <a:gd name="T3" fmla="*/ 33 h 775"/>
              <a:gd name="T4" fmla="*/ 537 w 1128"/>
              <a:gd name="T5" fmla="*/ 35 h 775"/>
              <a:gd name="T6" fmla="*/ 231 w 1128"/>
              <a:gd name="T7" fmla="*/ 63 h 775"/>
              <a:gd name="T8" fmla="*/ 100 w 1128"/>
              <a:gd name="T9" fmla="*/ 559 h 775"/>
              <a:gd name="T10" fmla="*/ 535 w 1128"/>
              <a:gd name="T11" fmla="*/ 718 h 775"/>
              <a:gd name="T12" fmla="*/ 649 w 1128"/>
              <a:gd name="T13" fmla="*/ 652 h 775"/>
              <a:gd name="T14" fmla="*/ 1128 w 1128"/>
              <a:gd name="T15" fmla="*/ 377 h 775"/>
              <a:gd name="T16" fmla="*/ 647 w 1128"/>
              <a:gd name="T17" fmla="*/ 98 h 775"/>
              <a:gd name="connsiteX0" fmla="*/ 4849 w 9113"/>
              <a:gd name="connsiteY0" fmla="*/ 1322 h 9589"/>
              <a:gd name="connsiteX1" fmla="*/ 3847 w 9113"/>
              <a:gd name="connsiteY1" fmla="*/ 483 h 9589"/>
              <a:gd name="connsiteX2" fmla="*/ 3874 w 9113"/>
              <a:gd name="connsiteY2" fmla="*/ 509 h 9589"/>
              <a:gd name="connsiteX3" fmla="*/ 0 w 9113"/>
              <a:gd name="connsiteY3" fmla="*/ 7270 h 9589"/>
              <a:gd name="connsiteX4" fmla="*/ 3856 w 9113"/>
              <a:gd name="connsiteY4" fmla="*/ 9322 h 9589"/>
              <a:gd name="connsiteX5" fmla="*/ 4867 w 9113"/>
              <a:gd name="connsiteY5" fmla="*/ 8470 h 9589"/>
              <a:gd name="connsiteX6" fmla="*/ 9113 w 9113"/>
              <a:gd name="connsiteY6" fmla="*/ 4922 h 9589"/>
              <a:gd name="connsiteX7" fmla="*/ 4849 w 9113"/>
              <a:gd name="connsiteY7" fmla="*/ 1322 h 9589"/>
              <a:gd name="connsiteX0" fmla="*/ 1166 w 5845"/>
              <a:gd name="connsiteY0" fmla="*/ 1537 h 9880"/>
              <a:gd name="connsiteX1" fmla="*/ 66 w 5845"/>
              <a:gd name="connsiteY1" fmla="*/ 662 h 9880"/>
              <a:gd name="connsiteX2" fmla="*/ 96 w 5845"/>
              <a:gd name="connsiteY2" fmla="*/ 689 h 9880"/>
              <a:gd name="connsiteX3" fmla="*/ 76 w 5845"/>
              <a:gd name="connsiteY3" fmla="*/ 9880 h 9880"/>
              <a:gd name="connsiteX4" fmla="*/ 1186 w 5845"/>
              <a:gd name="connsiteY4" fmla="*/ 8991 h 9880"/>
              <a:gd name="connsiteX5" fmla="*/ 5845 w 5845"/>
              <a:gd name="connsiteY5" fmla="*/ 5291 h 9880"/>
              <a:gd name="connsiteX6" fmla="*/ 1166 w 5845"/>
              <a:gd name="connsiteY6" fmla="*/ 1537 h 9880"/>
              <a:gd name="connsiteX0" fmla="*/ 1937 w 9942"/>
              <a:gd name="connsiteY0" fmla="*/ 914 h 9358"/>
              <a:gd name="connsiteX1" fmla="*/ 55 w 9942"/>
              <a:gd name="connsiteY1" fmla="*/ 28 h 9358"/>
              <a:gd name="connsiteX2" fmla="*/ 106 w 9942"/>
              <a:gd name="connsiteY2" fmla="*/ 55 h 9358"/>
              <a:gd name="connsiteX3" fmla="*/ 72 w 9942"/>
              <a:gd name="connsiteY3" fmla="*/ 9358 h 9358"/>
              <a:gd name="connsiteX4" fmla="*/ 1971 w 9942"/>
              <a:gd name="connsiteY4" fmla="*/ 8458 h 9358"/>
              <a:gd name="connsiteX5" fmla="*/ 9942 w 9942"/>
              <a:gd name="connsiteY5" fmla="*/ 4713 h 9358"/>
              <a:gd name="connsiteX6" fmla="*/ 1937 w 9942"/>
              <a:gd name="connsiteY6" fmla="*/ 914 h 9358"/>
              <a:gd name="connsiteX0" fmla="*/ 1991 w 10043"/>
              <a:gd name="connsiteY0" fmla="*/ 978 h 10001"/>
              <a:gd name="connsiteX1" fmla="*/ 98 w 10043"/>
              <a:gd name="connsiteY1" fmla="*/ 31 h 10001"/>
              <a:gd name="connsiteX2" fmla="*/ 150 w 10043"/>
              <a:gd name="connsiteY2" fmla="*/ 60 h 10001"/>
              <a:gd name="connsiteX3" fmla="*/ 115 w 10043"/>
              <a:gd name="connsiteY3" fmla="*/ 10001 h 10001"/>
              <a:gd name="connsiteX4" fmla="*/ 2025 w 10043"/>
              <a:gd name="connsiteY4" fmla="*/ 9039 h 10001"/>
              <a:gd name="connsiteX5" fmla="*/ 10043 w 10043"/>
              <a:gd name="connsiteY5" fmla="*/ 5037 h 10001"/>
              <a:gd name="connsiteX6" fmla="*/ 1991 w 10043"/>
              <a:gd name="connsiteY6" fmla="*/ 978 h 10001"/>
              <a:gd name="connsiteX0" fmla="*/ 1997 w 10049"/>
              <a:gd name="connsiteY0" fmla="*/ 978 h 10001"/>
              <a:gd name="connsiteX1" fmla="*/ 104 w 10049"/>
              <a:gd name="connsiteY1" fmla="*/ 31 h 10001"/>
              <a:gd name="connsiteX2" fmla="*/ 156 w 10049"/>
              <a:gd name="connsiteY2" fmla="*/ 60 h 10001"/>
              <a:gd name="connsiteX3" fmla="*/ 121 w 10049"/>
              <a:gd name="connsiteY3" fmla="*/ 10001 h 10001"/>
              <a:gd name="connsiteX4" fmla="*/ 2031 w 10049"/>
              <a:gd name="connsiteY4" fmla="*/ 9039 h 10001"/>
              <a:gd name="connsiteX5" fmla="*/ 10049 w 10049"/>
              <a:gd name="connsiteY5" fmla="*/ 5037 h 10001"/>
              <a:gd name="connsiteX6" fmla="*/ 1997 w 10049"/>
              <a:gd name="connsiteY6" fmla="*/ 978 h 10001"/>
              <a:gd name="connsiteX0" fmla="*/ 2009 w 10061"/>
              <a:gd name="connsiteY0" fmla="*/ 978 h 10001"/>
              <a:gd name="connsiteX1" fmla="*/ 116 w 10061"/>
              <a:gd name="connsiteY1" fmla="*/ 31 h 10001"/>
              <a:gd name="connsiteX2" fmla="*/ 168 w 10061"/>
              <a:gd name="connsiteY2" fmla="*/ 60 h 10001"/>
              <a:gd name="connsiteX3" fmla="*/ 133 w 10061"/>
              <a:gd name="connsiteY3" fmla="*/ 10001 h 10001"/>
              <a:gd name="connsiteX4" fmla="*/ 2043 w 10061"/>
              <a:gd name="connsiteY4" fmla="*/ 9039 h 10001"/>
              <a:gd name="connsiteX5" fmla="*/ 10061 w 10061"/>
              <a:gd name="connsiteY5" fmla="*/ 5037 h 10001"/>
              <a:gd name="connsiteX6" fmla="*/ 2009 w 10061"/>
              <a:gd name="connsiteY6" fmla="*/ 978 h 10001"/>
              <a:gd name="connsiteX0" fmla="*/ 2027 w 10079"/>
              <a:gd name="connsiteY0" fmla="*/ 978 h 10001"/>
              <a:gd name="connsiteX1" fmla="*/ 134 w 10079"/>
              <a:gd name="connsiteY1" fmla="*/ 31 h 10001"/>
              <a:gd name="connsiteX2" fmla="*/ 186 w 10079"/>
              <a:gd name="connsiteY2" fmla="*/ 60 h 10001"/>
              <a:gd name="connsiteX3" fmla="*/ 151 w 10079"/>
              <a:gd name="connsiteY3" fmla="*/ 10001 h 10001"/>
              <a:gd name="connsiteX4" fmla="*/ 2061 w 10079"/>
              <a:gd name="connsiteY4" fmla="*/ 9039 h 10001"/>
              <a:gd name="connsiteX5" fmla="*/ 10079 w 10079"/>
              <a:gd name="connsiteY5" fmla="*/ 5037 h 10001"/>
              <a:gd name="connsiteX6" fmla="*/ 2027 w 10079"/>
              <a:gd name="connsiteY6" fmla="*/ 978 h 10001"/>
              <a:gd name="connsiteX0" fmla="*/ 2027 w 9750"/>
              <a:gd name="connsiteY0" fmla="*/ 978 h 10001"/>
              <a:gd name="connsiteX1" fmla="*/ 134 w 9750"/>
              <a:gd name="connsiteY1" fmla="*/ 31 h 10001"/>
              <a:gd name="connsiteX2" fmla="*/ 186 w 9750"/>
              <a:gd name="connsiteY2" fmla="*/ 60 h 10001"/>
              <a:gd name="connsiteX3" fmla="*/ 151 w 9750"/>
              <a:gd name="connsiteY3" fmla="*/ 10001 h 10001"/>
              <a:gd name="connsiteX4" fmla="*/ 2061 w 9750"/>
              <a:gd name="connsiteY4" fmla="*/ 9039 h 10001"/>
              <a:gd name="connsiteX5" fmla="*/ 9750 w 9750"/>
              <a:gd name="connsiteY5" fmla="*/ 4975 h 10001"/>
              <a:gd name="connsiteX6" fmla="*/ 2027 w 9750"/>
              <a:gd name="connsiteY6" fmla="*/ 978 h 10001"/>
              <a:gd name="connsiteX0" fmla="*/ 2079 w 10000"/>
              <a:gd name="connsiteY0" fmla="*/ 978 h 10000"/>
              <a:gd name="connsiteX1" fmla="*/ 137 w 10000"/>
              <a:gd name="connsiteY1" fmla="*/ 31 h 10000"/>
              <a:gd name="connsiteX2" fmla="*/ 191 w 10000"/>
              <a:gd name="connsiteY2" fmla="*/ 60 h 10000"/>
              <a:gd name="connsiteX3" fmla="*/ 155 w 10000"/>
              <a:gd name="connsiteY3" fmla="*/ 10000 h 10000"/>
              <a:gd name="connsiteX4" fmla="*/ 2114 w 10000"/>
              <a:gd name="connsiteY4" fmla="*/ 9038 h 10000"/>
              <a:gd name="connsiteX5" fmla="*/ 10000 w 10000"/>
              <a:gd name="connsiteY5" fmla="*/ 5087 h 10000"/>
              <a:gd name="connsiteX6" fmla="*/ 2079 w 10000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" h="10000">
                <a:moveTo>
                  <a:pt x="2079" y="978"/>
                </a:moveTo>
                <a:lnTo>
                  <a:pt x="137" y="31"/>
                </a:lnTo>
                <a:cubicBezTo>
                  <a:pt x="155" y="31"/>
                  <a:pt x="214" y="-54"/>
                  <a:pt x="191" y="60"/>
                </a:cubicBezTo>
                <a:cubicBezTo>
                  <a:pt x="93" y="526"/>
                  <a:pt x="-165" y="8503"/>
                  <a:pt x="155" y="10000"/>
                </a:cubicBezTo>
                <a:lnTo>
                  <a:pt x="2114" y="9038"/>
                </a:lnTo>
                <a:lnTo>
                  <a:pt x="10189" y="5087"/>
                </a:lnTo>
                <a:lnTo>
                  <a:pt x="2079" y="9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9AA798C0-2E8A-4094-BE04-32923C6A64A3}"/>
              </a:ext>
            </a:extLst>
          </p:cNvPr>
          <p:cNvSpPr>
            <a:spLocks/>
          </p:cNvSpPr>
          <p:nvPr/>
        </p:nvSpPr>
        <p:spPr bwMode="auto">
          <a:xfrm>
            <a:off x="3664940" y="3851157"/>
            <a:ext cx="2378818" cy="2579738"/>
          </a:xfrm>
          <a:custGeom>
            <a:avLst/>
            <a:gdLst>
              <a:gd name="T0" fmla="*/ 240 w 719"/>
              <a:gd name="T1" fmla="*/ 275 h 981"/>
              <a:gd name="T2" fmla="*/ 126 w 719"/>
              <a:gd name="T3" fmla="*/ 341 h 981"/>
              <a:gd name="T4" fmla="*/ 130 w 719"/>
              <a:gd name="T5" fmla="*/ 340 h 981"/>
              <a:gd name="T6" fmla="*/ 0 w 719"/>
              <a:gd name="T7" fmla="*/ 619 h 981"/>
              <a:gd name="T8" fmla="*/ 364 w 719"/>
              <a:gd name="T9" fmla="*/ 980 h 981"/>
              <a:gd name="T10" fmla="*/ 719 w 719"/>
              <a:gd name="T11" fmla="*/ 690 h 981"/>
              <a:gd name="T12" fmla="*/ 719 w 719"/>
              <a:gd name="T13" fmla="*/ 545 h 981"/>
              <a:gd name="T14" fmla="*/ 719 w 719"/>
              <a:gd name="T15" fmla="*/ 0 h 981"/>
              <a:gd name="T16" fmla="*/ 240 w 719"/>
              <a:gd name="T17" fmla="*/ 275 h 981"/>
              <a:gd name="connsiteX0" fmla="*/ 1586 w 8248"/>
              <a:gd name="connsiteY0" fmla="*/ 2803 h 10102"/>
              <a:gd name="connsiteX1" fmla="*/ 0 w 8248"/>
              <a:gd name="connsiteY1" fmla="*/ 3476 h 10102"/>
              <a:gd name="connsiteX2" fmla="*/ 56 w 8248"/>
              <a:gd name="connsiteY2" fmla="*/ 3466 h 10102"/>
              <a:gd name="connsiteX3" fmla="*/ 3311 w 8248"/>
              <a:gd name="connsiteY3" fmla="*/ 9990 h 10102"/>
              <a:gd name="connsiteX4" fmla="*/ 8248 w 8248"/>
              <a:gd name="connsiteY4" fmla="*/ 7034 h 10102"/>
              <a:gd name="connsiteX5" fmla="*/ 8248 w 8248"/>
              <a:gd name="connsiteY5" fmla="*/ 5556 h 10102"/>
              <a:gd name="connsiteX6" fmla="*/ 8248 w 8248"/>
              <a:gd name="connsiteY6" fmla="*/ 0 h 10102"/>
              <a:gd name="connsiteX7" fmla="*/ 1586 w 8248"/>
              <a:gd name="connsiteY7" fmla="*/ 2803 h 10102"/>
              <a:gd name="connsiteX0" fmla="*/ 1923 w 10000"/>
              <a:gd name="connsiteY0" fmla="*/ 2775 h 6963"/>
              <a:gd name="connsiteX1" fmla="*/ 0 w 10000"/>
              <a:gd name="connsiteY1" fmla="*/ 3441 h 6963"/>
              <a:gd name="connsiteX2" fmla="*/ 68 w 10000"/>
              <a:gd name="connsiteY2" fmla="*/ 3431 h 6963"/>
              <a:gd name="connsiteX3" fmla="*/ 10000 w 10000"/>
              <a:gd name="connsiteY3" fmla="*/ 6963 h 6963"/>
              <a:gd name="connsiteX4" fmla="*/ 10000 w 10000"/>
              <a:gd name="connsiteY4" fmla="*/ 5500 h 6963"/>
              <a:gd name="connsiteX5" fmla="*/ 10000 w 10000"/>
              <a:gd name="connsiteY5" fmla="*/ 0 h 6963"/>
              <a:gd name="connsiteX6" fmla="*/ 1923 w 10000"/>
              <a:gd name="connsiteY6" fmla="*/ 2775 h 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6963">
                <a:moveTo>
                  <a:pt x="1923" y="2775"/>
                </a:moveTo>
                <a:lnTo>
                  <a:pt x="0" y="3441"/>
                </a:lnTo>
                <a:cubicBezTo>
                  <a:pt x="17" y="3431"/>
                  <a:pt x="51" y="3431"/>
                  <a:pt x="68" y="3431"/>
                </a:cubicBezTo>
                <a:cubicBezTo>
                  <a:pt x="1735" y="4018"/>
                  <a:pt x="8345" y="6618"/>
                  <a:pt x="10000" y="6963"/>
                </a:cubicBezTo>
                <a:lnTo>
                  <a:pt x="10000" y="5500"/>
                </a:lnTo>
                <a:lnTo>
                  <a:pt x="10000" y="0"/>
                </a:lnTo>
                <a:lnTo>
                  <a:pt x="1923" y="277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19CA4E2B-6D4A-4F49-A6AB-263BB0100911}"/>
              </a:ext>
            </a:extLst>
          </p:cNvPr>
          <p:cNvSpPr>
            <a:spLocks/>
          </p:cNvSpPr>
          <p:nvPr/>
        </p:nvSpPr>
        <p:spPr bwMode="auto">
          <a:xfrm>
            <a:off x="6072393" y="3844806"/>
            <a:ext cx="2353028" cy="2586088"/>
          </a:xfrm>
          <a:custGeom>
            <a:avLst/>
            <a:gdLst>
              <a:gd name="T0" fmla="*/ 587 w 759"/>
              <a:gd name="T1" fmla="*/ 340 h 1033"/>
              <a:gd name="T2" fmla="*/ 482 w 759"/>
              <a:gd name="T3" fmla="*/ 279 h 1033"/>
              <a:gd name="T4" fmla="*/ 0 w 759"/>
              <a:gd name="T5" fmla="*/ 0 h 1033"/>
              <a:gd name="T6" fmla="*/ 0 w 759"/>
              <a:gd name="T7" fmla="*/ 545 h 1033"/>
              <a:gd name="T8" fmla="*/ 0 w 759"/>
              <a:gd name="T9" fmla="*/ 690 h 1033"/>
              <a:gd name="T10" fmla="*/ 0 w 759"/>
              <a:gd name="T11" fmla="*/ 689 h 1033"/>
              <a:gd name="T12" fmla="*/ 173 w 759"/>
              <a:gd name="T13" fmla="*/ 932 h 1033"/>
              <a:gd name="T14" fmla="*/ 669 w 759"/>
              <a:gd name="T15" fmla="*/ 801 h 1033"/>
              <a:gd name="T16" fmla="*/ 587 w 759"/>
              <a:gd name="T17" fmla="*/ 340 h 1033"/>
              <a:gd name="connsiteX0" fmla="*/ 7734 w 9459"/>
              <a:gd name="connsiteY0" fmla="*/ 3291 h 7881"/>
              <a:gd name="connsiteX1" fmla="*/ 6350 w 9459"/>
              <a:gd name="connsiteY1" fmla="*/ 2701 h 7881"/>
              <a:gd name="connsiteX2" fmla="*/ 0 w 9459"/>
              <a:gd name="connsiteY2" fmla="*/ 0 h 7881"/>
              <a:gd name="connsiteX3" fmla="*/ 0 w 9459"/>
              <a:gd name="connsiteY3" fmla="*/ 5276 h 7881"/>
              <a:gd name="connsiteX4" fmla="*/ 0 w 9459"/>
              <a:gd name="connsiteY4" fmla="*/ 6680 h 7881"/>
              <a:gd name="connsiteX5" fmla="*/ 0 w 9459"/>
              <a:gd name="connsiteY5" fmla="*/ 6670 h 7881"/>
              <a:gd name="connsiteX6" fmla="*/ 8814 w 9459"/>
              <a:gd name="connsiteY6" fmla="*/ 7754 h 7881"/>
              <a:gd name="connsiteX7" fmla="*/ 7734 w 9459"/>
              <a:gd name="connsiteY7" fmla="*/ 3291 h 7881"/>
              <a:gd name="connsiteX0" fmla="*/ 8176 w 8176"/>
              <a:gd name="connsiteY0" fmla="*/ 4176 h 8476"/>
              <a:gd name="connsiteX1" fmla="*/ 6713 w 8176"/>
              <a:gd name="connsiteY1" fmla="*/ 3427 h 8476"/>
              <a:gd name="connsiteX2" fmla="*/ 0 w 8176"/>
              <a:gd name="connsiteY2" fmla="*/ 0 h 8476"/>
              <a:gd name="connsiteX3" fmla="*/ 0 w 8176"/>
              <a:gd name="connsiteY3" fmla="*/ 6695 h 8476"/>
              <a:gd name="connsiteX4" fmla="*/ 0 w 8176"/>
              <a:gd name="connsiteY4" fmla="*/ 8476 h 8476"/>
              <a:gd name="connsiteX5" fmla="*/ 0 w 8176"/>
              <a:gd name="connsiteY5" fmla="*/ 8463 h 8476"/>
              <a:gd name="connsiteX6" fmla="*/ 8176 w 8176"/>
              <a:gd name="connsiteY6" fmla="*/ 4176 h 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" h="8476">
                <a:moveTo>
                  <a:pt x="8176" y="4176"/>
                </a:moveTo>
                <a:lnTo>
                  <a:pt x="6713" y="3427"/>
                </a:lnTo>
                <a:lnTo>
                  <a:pt x="0" y="0"/>
                </a:lnTo>
                <a:lnTo>
                  <a:pt x="0" y="6695"/>
                </a:lnTo>
                <a:lnTo>
                  <a:pt x="0" y="8476"/>
                </a:lnTo>
                <a:lnTo>
                  <a:pt x="0" y="8463"/>
                </a:lnTo>
                <a:cubicBezTo>
                  <a:pt x="1363" y="7746"/>
                  <a:pt x="7057" y="5015"/>
                  <a:pt x="8176" y="41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F623AAB3-EC1B-446A-9FE4-0161C7A17F3B}"/>
              </a:ext>
            </a:extLst>
          </p:cNvPr>
          <p:cNvSpPr>
            <a:spLocks/>
          </p:cNvSpPr>
          <p:nvPr/>
        </p:nvSpPr>
        <p:spPr bwMode="auto">
          <a:xfrm>
            <a:off x="6142001" y="2563596"/>
            <a:ext cx="2301057" cy="2532116"/>
          </a:xfrm>
          <a:custGeom>
            <a:avLst/>
            <a:gdLst>
              <a:gd name="T0" fmla="*/ 1030 w 1130"/>
              <a:gd name="T1" fmla="*/ 220 h 778"/>
              <a:gd name="T2" fmla="*/ 589 w 1130"/>
              <a:gd name="T3" fmla="*/ 62 h 778"/>
              <a:gd name="T4" fmla="*/ 591 w 1130"/>
              <a:gd name="T5" fmla="*/ 60 h 778"/>
              <a:gd name="T6" fmla="*/ 485 w 1130"/>
              <a:gd name="T7" fmla="*/ 121 h 778"/>
              <a:gd name="T8" fmla="*/ 0 w 1130"/>
              <a:gd name="T9" fmla="*/ 401 h 778"/>
              <a:gd name="T10" fmla="*/ 482 w 1130"/>
              <a:gd name="T11" fmla="*/ 680 h 778"/>
              <a:gd name="T12" fmla="*/ 587 w 1130"/>
              <a:gd name="T13" fmla="*/ 741 h 778"/>
              <a:gd name="T14" fmla="*/ 586 w 1130"/>
              <a:gd name="T15" fmla="*/ 740 h 778"/>
              <a:gd name="T16" fmla="*/ 897 w 1130"/>
              <a:gd name="T17" fmla="*/ 716 h 778"/>
              <a:gd name="T18" fmla="*/ 1030 w 1130"/>
              <a:gd name="T19" fmla="*/ 220 h 778"/>
              <a:gd name="connsiteX0" fmla="*/ 9115 w 9115"/>
              <a:gd name="connsiteY0" fmla="*/ 2332 h 9028"/>
              <a:gd name="connsiteX1" fmla="*/ 5212 w 9115"/>
              <a:gd name="connsiteY1" fmla="*/ 301 h 9028"/>
              <a:gd name="connsiteX2" fmla="*/ 5230 w 9115"/>
              <a:gd name="connsiteY2" fmla="*/ 275 h 9028"/>
              <a:gd name="connsiteX3" fmla="*/ 4292 w 9115"/>
              <a:gd name="connsiteY3" fmla="*/ 1059 h 9028"/>
              <a:gd name="connsiteX4" fmla="*/ 0 w 9115"/>
              <a:gd name="connsiteY4" fmla="*/ 4658 h 9028"/>
              <a:gd name="connsiteX5" fmla="*/ 4265 w 9115"/>
              <a:gd name="connsiteY5" fmla="*/ 8244 h 9028"/>
              <a:gd name="connsiteX6" fmla="*/ 5195 w 9115"/>
              <a:gd name="connsiteY6" fmla="*/ 9028 h 9028"/>
              <a:gd name="connsiteX7" fmla="*/ 5186 w 9115"/>
              <a:gd name="connsiteY7" fmla="*/ 9016 h 9028"/>
              <a:gd name="connsiteX8" fmla="*/ 9115 w 9115"/>
              <a:gd name="connsiteY8" fmla="*/ 2332 h 9028"/>
              <a:gd name="connsiteX0" fmla="*/ 5690 w 5738"/>
              <a:gd name="connsiteY0" fmla="*/ 9682 h 9695"/>
              <a:gd name="connsiteX1" fmla="*/ 5718 w 5738"/>
              <a:gd name="connsiteY1" fmla="*/ 28 h 9695"/>
              <a:gd name="connsiteX2" fmla="*/ 5738 w 5738"/>
              <a:gd name="connsiteY2" fmla="*/ 0 h 9695"/>
              <a:gd name="connsiteX3" fmla="*/ 4709 w 5738"/>
              <a:gd name="connsiteY3" fmla="*/ 868 h 9695"/>
              <a:gd name="connsiteX4" fmla="*/ 0 w 5738"/>
              <a:gd name="connsiteY4" fmla="*/ 4855 h 9695"/>
              <a:gd name="connsiteX5" fmla="*/ 4679 w 5738"/>
              <a:gd name="connsiteY5" fmla="*/ 8827 h 9695"/>
              <a:gd name="connsiteX6" fmla="*/ 5699 w 5738"/>
              <a:gd name="connsiteY6" fmla="*/ 9695 h 9695"/>
              <a:gd name="connsiteX7" fmla="*/ 5690 w 5738"/>
              <a:gd name="connsiteY7" fmla="*/ 9682 h 9695"/>
              <a:gd name="connsiteX0" fmla="*/ 9711 w 9795"/>
              <a:gd name="connsiteY0" fmla="*/ 9987 h 10000"/>
              <a:gd name="connsiteX1" fmla="*/ 9760 w 9795"/>
              <a:gd name="connsiteY1" fmla="*/ 29 h 10000"/>
              <a:gd name="connsiteX2" fmla="*/ 9795 w 9795"/>
              <a:gd name="connsiteY2" fmla="*/ 0 h 10000"/>
              <a:gd name="connsiteX3" fmla="*/ 8002 w 9795"/>
              <a:gd name="connsiteY3" fmla="*/ 895 h 10000"/>
              <a:gd name="connsiteX4" fmla="*/ 0 w 9795"/>
              <a:gd name="connsiteY4" fmla="*/ 5000 h 10000"/>
              <a:gd name="connsiteX5" fmla="*/ 7949 w 9795"/>
              <a:gd name="connsiteY5" fmla="*/ 9105 h 10000"/>
              <a:gd name="connsiteX6" fmla="*/ 9727 w 9795"/>
              <a:gd name="connsiteY6" fmla="*/ 10000 h 10000"/>
              <a:gd name="connsiteX7" fmla="*/ 9711 w 9795"/>
              <a:gd name="connsiteY7" fmla="*/ 9987 h 10000"/>
              <a:gd name="connsiteX0" fmla="*/ 9823 w 9909"/>
              <a:gd name="connsiteY0" fmla="*/ 9987 h 10000"/>
              <a:gd name="connsiteX1" fmla="*/ 9873 w 9909"/>
              <a:gd name="connsiteY1" fmla="*/ 29 h 10000"/>
              <a:gd name="connsiteX2" fmla="*/ 9909 w 9909"/>
              <a:gd name="connsiteY2" fmla="*/ 0 h 10000"/>
              <a:gd name="connsiteX3" fmla="*/ 8078 w 9909"/>
              <a:gd name="connsiteY3" fmla="*/ 895 h 10000"/>
              <a:gd name="connsiteX4" fmla="*/ 0 w 9909"/>
              <a:gd name="connsiteY4" fmla="*/ 5050 h 10000"/>
              <a:gd name="connsiteX5" fmla="*/ 8024 w 9909"/>
              <a:gd name="connsiteY5" fmla="*/ 9105 h 10000"/>
              <a:gd name="connsiteX6" fmla="*/ 9840 w 9909"/>
              <a:gd name="connsiteY6" fmla="*/ 10000 h 10000"/>
              <a:gd name="connsiteX7" fmla="*/ 9823 w 9909"/>
              <a:gd name="connsiteY7" fmla="*/ 99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" h="10000">
                <a:moveTo>
                  <a:pt x="9823" y="9987"/>
                </a:moveTo>
                <a:cubicBezTo>
                  <a:pt x="9829" y="8325"/>
                  <a:pt x="9859" y="1694"/>
                  <a:pt x="9873" y="29"/>
                </a:cubicBezTo>
                <a:cubicBezTo>
                  <a:pt x="9873" y="14"/>
                  <a:pt x="9892" y="0"/>
                  <a:pt x="9909" y="0"/>
                </a:cubicBezTo>
                <a:cubicBezTo>
                  <a:pt x="9298" y="298"/>
                  <a:pt x="9729" y="53"/>
                  <a:pt x="8078" y="895"/>
                </a:cubicBezTo>
                <a:lnTo>
                  <a:pt x="0" y="5050"/>
                </a:lnTo>
                <a:lnTo>
                  <a:pt x="8024" y="9105"/>
                </a:lnTo>
                <a:cubicBezTo>
                  <a:pt x="9664" y="9930"/>
                  <a:pt x="9234" y="9702"/>
                  <a:pt x="9840" y="10000"/>
                </a:cubicBezTo>
                <a:cubicBezTo>
                  <a:pt x="9834" y="9996"/>
                  <a:pt x="9829" y="9991"/>
                  <a:pt x="9823" y="998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092CE7-2AE1-403D-9805-595BA3C72B2C}"/>
              </a:ext>
            </a:extLst>
          </p:cNvPr>
          <p:cNvGrpSpPr/>
          <p:nvPr/>
        </p:nvGrpSpPr>
        <p:grpSpPr>
          <a:xfrm>
            <a:off x="5466130" y="3253202"/>
            <a:ext cx="1192402" cy="1192949"/>
            <a:chOff x="5085900" y="2736410"/>
            <a:chExt cx="1953921" cy="1954816"/>
          </a:xfrm>
        </p:grpSpPr>
        <p:sp>
          <p:nvSpPr>
            <p:cNvPr id="55" name="Oval 141">
              <a:extLst>
                <a:ext uri="{FF2B5EF4-FFF2-40B4-BE49-F238E27FC236}">
                  <a16:creationId xmlns:a16="http://schemas.microsoft.com/office/drawing/2014/main" id="{4B9B43A0-45FF-422D-A030-6E7381D3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00" y="2736410"/>
              <a:ext cx="1953921" cy="1954816"/>
            </a:xfrm>
            <a:prstGeom prst="ellipse">
              <a:avLst/>
            </a:prstGeom>
            <a:noFill/>
            <a:ln w="2095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146">
              <a:extLst>
                <a:ext uri="{FF2B5EF4-FFF2-40B4-BE49-F238E27FC236}">
                  <a16:creationId xmlns:a16="http://schemas.microsoft.com/office/drawing/2014/main" id="{88FB404F-8BA2-48D0-93CC-C3B353A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792" y="2965512"/>
              <a:ext cx="1522138" cy="1522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EC39E92-9191-4347-BC22-FE2E3F922705}"/>
              </a:ext>
            </a:extLst>
          </p:cNvPr>
          <p:cNvSpPr txBox="1"/>
          <p:nvPr/>
        </p:nvSpPr>
        <p:spPr>
          <a:xfrm>
            <a:off x="7009582" y="3373313"/>
            <a:ext cx="14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+mn-lt"/>
                <a:cs typeface="+mn-lt"/>
              </a:rPr>
              <a:t>FIGMA PLUGIN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389F3D-ACD7-41EB-843F-8D3A098A2EC7}"/>
              </a:ext>
            </a:extLst>
          </p:cNvPr>
          <p:cNvSpPr txBox="1"/>
          <p:nvPr/>
        </p:nvSpPr>
        <p:spPr>
          <a:xfrm>
            <a:off x="6386959" y="4746425"/>
            <a:ext cx="20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CODE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EXPORT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C77E57-3D38-47D2-93F1-3D8B49762A81}"/>
              </a:ext>
            </a:extLst>
          </p:cNvPr>
          <p:cNvSpPr txBox="1"/>
          <p:nvPr/>
        </p:nvSpPr>
        <p:spPr>
          <a:xfrm>
            <a:off x="4555497" y="4645513"/>
            <a:ext cx="205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HEADLESS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CMS DATA STORAGE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7D1A60-7BD8-4AF2-9A99-F623D53A28DB}"/>
              </a:ext>
            </a:extLst>
          </p:cNvPr>
          <p:cNvSpPr txBox="1"/>
          <p:nvPr/>
        </p:nvSpPr>
        <p:spPr>
          <a:xfrm>
            <a:off x="3733492" y="3368510"/>
            <a:ext cx="195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API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GENERAT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OR</a:t>
            </a:r>
            <a:endParaRPr lang="ru-RU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7C4396-0D5C-4E91-80AB-B8EBF7870351}"/>
              </a:ext>
            </a:extLst>
          </p:cNvPr>
          <p:cNvSpPr txBox="1"/>
          <p:nvPr/>
        </p:nvSpPr>
        <p:spPr>
          <a:xfrm>
            <a:off x="4746001" y="2292921"/>
            <a:ext cx="101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CI / CD</a:t>
            </a:r>
            <a:endParaRPr lang="ru-RU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830436-C023-4375-B56E-0E332A1F52C8}"/>
              </a:ext>
            </a:extLst>
          </p:cNvPr>
          <p:cNvSpPr txBox="1"/>
          <p:nvPr/>
        </p:nvSpPr>
        <p:spPr>
          <a:xfrm>
            <a:off x="-350229" y="5037775"/>
            <a:ext cx="4743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Автоматическая интеграция интерфейсов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с CMS для сохранения введенных пользователем данных.</a:t>
            </a:r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D5502D5D-DE53-4713-A695-6B45A123778C}"/>
              </a:ext>
            </a:extLst>
          </p:cNvPr>
          <p:cNvSpPr/>
          <p:nvPr/>
        </p:nvSpPr>
        <p:spPr>
          <a:xfrm>
            <a:off x="9034813" y="2795199"/>
            <a:ext cx="3899304" cy="17235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Платформенный плагин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расширяющий настройки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компонентов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Позволяющий настраивать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логику, интеграции,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делать предпросмотр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макетов и экспортировать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код существующих проектов.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F5420F-B3C7-41DE-8D6E-DCACC2C35243}"/>
              </a:ext>
            </a:extLst>
          </p:cNvPr>
          <p:cNvSpPr txBox="1"/>
          <p:nvPr/>
        </p:nvSpPr>
        <p:spPr>
          <a:xfrm>
            <a:off x="6350037" y="2277200"/>
            <a:ext cx="145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ASSETS</a:t>
            </a:r>
          </a:p>
        </p:txBody>
      </p:sp>
      <p:sp>
        <p:nvSpPr>
          <p:cNvPr id="35" name="Rectangle 184">
            <a:extLst>
              <a:ext uri="{FF2B5EF4-FFF2-40B4-BE49-F238E27FC236}">
                <a16:creationId xmlns:a16="http://schemas.microsoft.com/office/drawing/2014/main" id="{EF90CFE9-23B1-4EBC-867A-765DE4C57B12}"/>
              </a:ext>
            </a:extLst>
          </p:cNvPr>
          <p:cNvSpPr/>
          <p:nvPr/>
        </p:nvSpPr>
        <p:spPr>
          <a:xfrm>
            <a:off x="124082" y="1263872"/>
            <a:ext cx="3952241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Запуск CI/CD процессов из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 Plugin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Автоматическое создание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Gitlab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Модели данных для Headless CMS,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Код пользовательского интерфейса.</a:t>
            </a:r>
            <a:endParaRPr lang="en-IN" sz="1400" b="1">
              <a:solidFill>
                <a:schemeClr val="bg2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77F2CD0F-2BD9-468E-A1E1-640469A7AE21}"/>
              </a:ext>
            </a:extLst>
          </p:cNvPr>
          <p:cNvSpPr txBox="1">
            <a:spLocks/>
          </p:cNvSpPr>
          <p:nvPr/>
        </p:nvSpPr>
        <p:spPr>
          <a:xfrm>
            <a:off x="194435" y="223824"/>
            <a:ext cx="8554710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КОМПОНЕНТЫ </a:t>
            </a:r>
            <a:r>
              <a:rPr lang="en-US" sz="3000"/>
              <a:t>LOW-CODE </a:t>
            </a:r>
            <a:r>
              <a:rPr lang="ru-RU" sz="3000"/>
              <a:t>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229219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</a:t>
            </a:r>
            <a:r>
              <a:rPr lang="en-US"/>
              <a:t>LOW-CODE </a:t>
            </a:r>
            <a:r>
              <a:rPr lang="ru-RU"/>
              <a:t>ПЛАТФОРМЫ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F5DD66-F5D2-DB40-B4E9-E6899C955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35" y="223824"/>
            <a:ext cx="8554710" cy="756424"/>
          </a:xfrm>
        </p:spPr>
        <p:txBody>
          <a:bodyPr>
            <a:noAutofit/>
          </a:bodyPr>
          <a:lstStyle/>
          <a:p>
            <a:r>
              <a:rPr lang="ru-RU" sz="3000"/>
              <a:t>КОМПОНЕНТЫ </a:t>
            </a:r>
            <a:r>
              <a:rPr lang="en-US" sz="3000"/>
              <a:t>LOW-CODE </a:t>
            </a:r>
            <a:r>
              <a:rPr lang="ru-RU" sz="3000"/>
              <a:t>ПЛАТФОРМЫ</a:t>
            </a:r>
          </a:p>
        </p:txBody>
      </p:sp>
      <p:grpSp>
        <p:nvGrpSpPr>
          <p:cNvPr id="39" name="Group 51">
            <a:extLst>
              <a:ext uri="{FF2B5EF4-FFF2-40B4-BE49-F238E27FC236}">
                <a16:creationId xmlns:a16="http://schemas.microsoft.com/office/drawing/2014/main" id="{998A8842-B1B9-4B83-81E4-BEAA2C37BFE5}"/>
              </a:ext>
            </a:extLst>
          </p:cNvPr>
          <p:cNvGrpSpPr/>
          <p:nvPr/>
        </p:nvGrpSpPr>
        <p:grpSpPr>
          <a:xfrm>
            <a:off x="2625877" y="884851"/>
            <a:ext cx="6719100" cy="5977946"/>
            <a:chOff x="2719014" y="722291"/>
            <a:chExt cx="6719100" cy="5977946"/>
          </a:xfrm>
        </p:grpSpPr>
        <p:sp>
          <p:nvSpPr>
            <p:cNvPr id="40" name="Arc 47">
              <a:extLst>
                <a:ext uri="{FF2B5EF4-FFF2-40B4-BE49-F238E27FC236}">
                  <a16:creationId xmlns:a16="http://schemas.microsoft.com/office/drawing/2014/main" id="{80E34EE5-8F9F-403F-A787-44B074281B20}"/>
                </a:ext>
              </a:extLst>
            </p:cNvPr>
            <p:cNvSpPr/>
            <p:nvPr/>
          </p:nvSpPr>
          <p:spPr>
            <a:xfrm>
              <a:off x="2719014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c 48">
              <a:extLst>
                <a:ext uri="{FF2B5EF4-FFF2-40B4-BE49-F238E27FC236}">
                  <a16:creationId xmlns:a16="http://schemas.microsoft.com/office/drawing/2014/main" id="{EC900EF8-7945-4A11-A9D1-3D71A157EAC1}"/>
                </a:ext>
              </a:extLst>
            </p:cNvPr>
            <p:cNvSpPr/>
            <p:nvPr/>
          </p:nvSpPr>
          <p:spPr>
            <a:xfrm flipH="1">
              <a:off x="3460168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Shape1">
            <a:extLst>
              <a:ext uri="{FF2B5EF4-FFF2-40B4-BE49-F238E27FC236}">
                <a16:creationId xmlns:a16="http://schemas.microsoft.com/office/drawing/2014/main" id="{1EBA0130-9128-4D8F-B0F4-F041EF6D6679}"/>
              </a:ext>
            </a:extLst>
          </p:cNvPr>
          <p:cNvSpPr/>
          <p:nvPr/>
        </p:nvSpPr>
        <p:spPr>
          <a:xfrm>
            <a:off x="8210819" y="1480026"/>
            <a:ext cx="706259" cy="7077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Shape1">
            <a:extLst>
              <a:ext uri="{FF2B5EF4-FFF2-40B4-BE49-F238E27FC236}">
                <a16:creationId xmlns:a16="http://schemas.microsoft.com/office/drawing/2014/main" id="{3F6B34E1-376B-44E9-9677-4C18AA7C3BE0}"/>
              </a:ext>
            </a:extLst>
          </p:cNvPr>
          <p:cNvSpPr/>
          <p:nvPr/>
        </p:nvSpPr>
        <p:spPr>
          <a:xfrm>
            <a:off x="8990700" y="349315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Shape1">
            <a:extLst>
              <a:ext uri="{FF2B5EF4-FFF2-40B4-BE49-F238E27FC236}">
                <a16:creationId xmlns:a16="http://schemas.microsoft.com/office/drawing/2014/main" id="{78D3704C-EC72-4337-9F53-24D6158EE2D1}"/>
              </a:ext>
            </a:extLst>
          </p:cNvPr>
          <p:cNvSpPr/>
          <p:nvPr/>
        </p:nvSpPr>
        <p:spPr>
          <a:xfrm>
            <a:off x="8124422" y="5534849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Shape1">
            <a:extLst>
              <a:ext uri="{FF2B5EF4-FFF2-40B4-BE49-F238E27FC236}">
                <a16:creationId xmlns:a16="http://schemas.microsoft.com/office/drawing/2014/main" id="{CD22F9E2-7DC6-446D-A271-9E136A651980}"/>
              </a:ext>
            </a:extLst>
          </p:cNvPr>
          <p:cNvSpPr/>
          <p:nvPr/>
        </p:nvSpPr>
        <p:spPr>
          <a:xfrm flipH="1">
            <a:off x="3082766" y="149946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D49C6D78-D881-4FE5-8A74-C7398F8F17E2}"/>
              </a:ext>
            </a:extLst>
          </p:cNvPr>
          <p:cNvSpPr/>
          <p:nvPr/>
        </p:nvSpPr>
        <p:spPr>
          <a:xfrm flipH="1">
            <a:off x="2286079" y="350980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Shape1">
            <a:extLst>
              <a:ext uri="{FF2B5EF4-FFF2-40B4-BE49-F238E27FC236}">
                <a16:creationId xmlns:a16="http://schemas.microsoft.com/office/drawing/2014/main" id="{7E209901-1709-4A25-8FC8-EDF6318B4FBD}"/>
              </a:ext>
            </a:extLst>
          </p:cNvPr>
          <p:cNvSpPr/>
          <p:nvPr/>
        </p:nvSpPr>
        <p:spPr>
          <a:xfrm flipH="1">
            <a:off x="3169163" y="555428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22C13D38-9A4F-488A-8F04-F6CD3AA0C331}"/>
              </a:ext>
            </a:extLst>
          </p:cNvPr>
          <p:cNvSpPr>
            <a:spLocks/>
          </p:cNvSpPr>
          <p:nvPr/>
        </p:nvSpPr>
        <p:spPr bwMode="auto">
          <a:xfrm>
            <a:off x="6058586" y="1242990"/>
            <a:ext cx="2354134" cy="2608165"/>
          </a:xfrm>
          <a:custGeom>
            <a:avLst/>
            <a:gdLst>
              <a:gd name="T0" fmla="*/ 360 w 722"/>
              <a:gd name="T1" fmla="*/ 0 h 983"/>
              <a:gd name="T2" fmla="*/ 0 w 722"/>
              <a:gd name="T3" fmla="*/ 311 h 983"/>
              <a:gd name="T4" fmla="*/ 0 w 722"/>
              <a:gd name="T5" fmla="*/ 305 h 983"/>
              <a:gd name="T6" fmla="*/ 0 w 722"/>
              <a:gd name="T7" fmla="*/ 421 h 983"/>
              <a:gd name="T8" fmla="*/ 0 w 722"/>
              <a:gd name="T9" fmla="*/ 983 h 983"/>
              <a:gd name="T10" fmla="*/ 485 w 722"/>
              <a:gd name="T11" fmla="*/ 703 h 983"/>
              <a:gd name="T12" fmla="*/ 591 w 722"/>
              <a:gd name="T13" fmla="*/ 642 h 983"/>
              <a:gd name="T14" fmla="*/ 722 w 722"/>
              <a:gd name="T15" fmla="*/ 362 h 983"/>
              <a:gd name="T16" fmla="*/ 360 w 722"/>
              <a:gd name="T17" fmla="*/ 0 h 983"/>
              <a:gd name="connsiteX0" fmla="*/ 10000 w 10000"/>
              <a:gd name="connsiteY0" fmla="*/ 580 h 6897"/>
              <a:gd name="connsiteX1" fmla="*/ 0 w 10000"/>
              <a:gd name="connsiteY1" fmla="*/ 61 h 6897"/>
              <a:gd name="connsiteX2" fmla="*/ 0 w 10000"/>
              <a:gd name="connsiteY2" fmla="*/ 0 h 6897"/>
              <a:gd name="connsiteX3" fmla="*/ 0 w 10000"/>
              <a:gd name="connsiteY3" fmla="*/ 1180 h 6897"/>
              <a:gd name="connsiteX4" fmla="*/ 0 w 10000"/>
              <a:gd name="connsiteY4" fmla="*/ 6897 h 6897"/>
              <a:gd name="connsiteX5" fmla="*/ 6717 w 10000"/>
              <a:gd name="connsiteY5" fmla="*/ 4049 h 6897"/>
              <a:gd name="connsiteX6" fmla="*/ 8186 w 10000"/>
              <a:gd name="connsiteY6" fmla="*/ 3428 h 6897"/>
              <a:gd name="connsiteX7" fmla="*/ 10000 w 10000"/>
              <a:gd name="connsiteY7" fmla="*/ 580 h 6897"/>
              <a:gd name="connsiteX0" fmla="*/ 8186 w 8186"/>
              <a:gd name="connsiteY0" fmla="*/ 4970 h 10000"/>
              <a:gd name="connsiteX1" fmla="*/ 0 w 8186"/>
              <a:gd name="connsiteY1" fmla="*/ 88 h 10000"/>
              <a:gd name="connsiteX2" fmla="*/ 0 w 8186"/>
              <a:gd name="connsiteY2" fmla="*/ 0 h 10000"/>
              <a:gd name="connsiteX3" fmla="*/ 0 w 8186"/>
              <a:gd name="connsiteY3" fmla="*/ 1711 h 10000"/>
              <a:gd name="connsiteX4" fmla="*/ 0 w 8186"/>
              <a:gd name="connsiteY4" fmla="*/ 10000 h 10000"/>
              <a:gd name="connsiteX5" fmla="*/ 6717 w 8186"/>
              <a:gd name="connsiteY5" fmla="*/ 5871 h 10000"/>
              <a:gd name="connsiteX6" fmla="*/ 8186 w 8186"/>
              <a:gd name="connsiteY6" fmla="*/ 49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" h="10000">
                <a:moveTo>
                  <a:pt x="8186" y="4970"/>
                </a:moveTo>
                <a:cubicBezTo>
                  <a:pt x="7067" y="4006"/>
                  <a:pt x="1364" y="916"/>
                  <a:pt x="0" y="88"/>
                </a:cubicBezTo>
                <a:lnTo>
                  <a:pt x="0" y="0"/>
                </a:lnTo>
                <a:lnTo>
                  <a:pt x="0" y="1711"/>
                </a:lnTo>
                <a:lnTo>
                  <a:pt x="0" y="10000"/>
                </a:lnTo>
                <a:lnTo>
                  <a:pt x="6717" y="5871"/>
                </a:lnTo>
                <a:lnTo>
                  <a:pt x="8186" y="497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325B2122-0EDF-4287-8097-9B2BDA5C926B}"/>
              </a:ext>
            </a:extLst>
          </p:cNvPr>
          <p:cNvSpPr>
            <a:spLocks/>
          </p:cNvSpPr>
          <p:nvPr/>
        </p:nvSpPr>
        <p:spPr bwMode="auto">
          <a:xfrm>
            <a:off x="3664939" y="1270034"/>
            <a:ext cx="2359286" cy="2528856"/>
          </a:xfrm>
          <a:custGeom>
            <a:avLst/>
            <a:gdLst>
              <a:gd name="T0" fmla="*/ 582 w 761"/>
              <a:gd name="T1" fmla="*/ 99 h 1034"/>
              <a:gd name="T2" fmla="*/ 88 w 761"/>
              <a:gd name="T3" fmla="*/ 234 h 1034"/>
              <a:gd name="T4" fmla="*/ 167 w 761"/>
              <a:gd name="T5" fmla="*/ 690 h 1034"/>
              <a:gd name="T6" fmla="*/ 280 w 761"/>
              <a:gd name="T7" fmla="*/ 755 h 1034"/>
              <a:gd name="T8" fmla="*/ 761 w 761"/>
              <a:gd name="T9" fmla="*/ 1034 h 1034"/>
              <a:gd name="T10" fmla="*/ 761 w 761"/>
              <a:gd name="T11" fmla="*/ 472 h 1034"/>
              <a:gd name="T12" fmla="*/ 761 w 761"/>
              <a:gd name="T13" fmla="*/ 356 h 1034"/>
              <a:gd name="T14" fmla="*/ 582 w 761"/>
              <a:gd name="T15" fmla="*/ 99 h 1034"/>
              <a:gd name="connsiteX0" fmla="*/ 9539 w 9539"/>
              <a:gd name="connsiteY0" fmla="*/ 1307 h 7864"/>
              <a:gd name="connsiteX1" fmla="*/ 695 w 9539"/>
              <a:gd name="connsiteY1" fmla="*/ 127 h 7864"/>
              <a:gd name="connsiteX2" fmla="*/ 1733 w 9539"/>
              <a:gd name="connsiteY2" fmla="*/ 4537 h 7864"/>
              <a:gd name="connsiteX3" fmla="*/ 3218 w 9539"/>
              <a:gd name="connsiteY3" fmla="*/ 5166 h 7864"/>
              <a:gd name="connsiteX4" fmla="*/ 9539 w 9539"/>
              <a:gd name="connsiteY4" fmla="*/ 7864 h 7864"/>
              <a:gd name="connsiteX5" fmla="*/ 9539 w 9539"/>
              <a:gd name="connsiteY5" fmla="*/ 2429 h 7864"/>
              <a:gd name="connsiteX6" fmla="*/ 9539 w 9539"/>
              <a:gd name="connsiteY6" fmla="*/ 1307 h 7864"/>
              <a:gd name="connsiteX0" fmla="*/ 8183 w 8183"/>
              <a:gd name="connsiteY0" fmla="*/ 0 h 8338"/>
              <a:gd name="connsiteX1" fmla="*/ 0 w 8183"/>
              <a:gd name="connsiteY1" fmla="*/ 4107 h 8338"/>
              <a:gd name="connsiteX2" fmla="*/ 1557 w 8183"/>
              <a:gd name="connsiteY2" fmla="*/ 4907 h 8338"/>
              <a:gd name="connsiteX3" fmla="*/ 8183 w 8183"/>
              <a:gd name="connsiteY3" fmla="*/ 8338 h 8338"/>
              <a:gd name="connsiteX4" fmla="*/ 8183 w 8183"/>
              <a:gd name="connsiteY4" fmla="*/ 1427 h 8338"/>
              <a:gd name="connsiteX5" fmla="*/ 8183 w 8183"/>
              <a:gd name="connsiteY5" fmla="*/ 0 h 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" h="8338">
                <a:moveTo>
                  <a:pt x="8183" y="0"/>
                </a:moveTo>
                <a:cubicBezTo>
                  <a:pt x="6819" y="447"/>
                  <a:pt x="1104" y="3289"/>
                  <a:pt x="0" y="4107"/>
                </a:cubicBezTo>
                <a:lnTo>
                  <a:pt x="1557" y="4907"/>
                </a:lnTo>
                <a:lnTo>
                  <a:pt x="8183" y="8338"/>
                </a:lnTo>
                <a:lnTo>
                  <a:pt x="8183" y="1427"/>
                </a:lnTo>
                <a:lnTo>
                  <a:pt x="818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2D724EB4-1EAD-425B-BB38-A22B7D7D7B95}"/>
              </a:ext>
            </a:extLst>
          </p:cNvPr>
          <p:cNvSpPr>
            <a:spLocks/>
          </p:cNvSpPr>
          <p:nvPr/>
        </p:nvSpPr>
        <p:spPr bwMode="auto">
          <a:xfrm>
            <a:off x="3630073" y="2536035"/>
            <a:ext cx="2395381" cy="2559678"/>
          </a:xfrm>
          <a:custGeom>
            <a:avLst/>
            <a:gdLst>
              <a:gd name="T0" fmla="*/ 647 w 1128"/>
              <a:gd name="T1" fmla="*/ 98 h 775"/>
              <a:gd name="T2" fmla="*/ 534 w 1128"/>
              <a:gd name="T3" fmla="*/ 33 h 775"/>
              <a:gd name="T4" fmla="*/ 537 w 1128"/>
              <a:gd name="T5" fmla="*/ 35 h 775"/>
              <a:gd name="T6" fmla="*/ 231 w 1128"/>
              <a:gd name="T7" fmla="*/ 63 h 775"/>
              <a:gd name="T8" fmla="*/ 100 w 1128"/>
              <a:gd name="T9" fmla="*/ 559 h 775"/>
              <a:gd name="T10" fmla="*/ 535 w 1128"/>
              <a:gd name="T11" fmla="*/ 718 h 775"/>
              <a:gd name="T12" fmla="*/ 649 w 1128"/>
              <a:gd name="T13" fmla="*/ 652 h 775"/>
              <a:gd name="T14" fmla="*/ 1128 w 1128"/>
              <a:gd name="T15" fmla="*/ 377 h 775"/>
              <a:gd name="T16" fmla="*/ 647 w 1128"/>
              <a:gd name="T17" fmla="*/ 98 h 775"/>
              <a:gd name="connsiteX0" fmla="*/ 4849 w 9113"/>
              <a:gd name="connsiteY0" fmla="*/ 1322 h 9589"/>
              <a:gd name="connsiteX1" fmla="*/ 3847 w 9113"/>
              <a:gd name="connsiteY1" fmla="*/ 483 h 9589"/>
              <a:gd name="connsiteX2" fmla="*/ 3874 w 9113"/>
              <a:gd name="connsiteY2" fmla="*/ 509 h 9589"/>
              <a:gd name="connsiteX3" fmla="*/ 0 w 9113"/>
              <a:gd name="connsiteY3" fmla="*/ 7270 h 9589"/>
              <a:gd name="connsiteX4" fmla="*/ 3856 w 9113"/>
              <a:gd name="connsiteY4" fmla="*/ 9322 h 9589"/>
              <a:gd name="connsiteX5" fmla="*/ 4867 w 9113"/>
              <a:gd name="connsiteY5" fmla="*/ 8470 h 9589"/>
              <a:gd name="connsiteX6" fmla="*/ 9113 w 9113"/>
              <a:gd name="connsiteY6" fmla="*/ 4922 h 9589"/>
              <a:gd name="connsiteX7" fmla="*/ 4849 w 9113"/>
              <a:gd name="connsiteY7" fmla="*/ 1322 h 9589"/>
              <a:gd name="connsiteX0" fmla="*/ 1166 w 5845"/>
              <a:gd name="connsiteY0" fmla="*/ 1537 h 9880"/>
              <a:gd name="connsiteX1" fmla="*/ 66 w 5845"/>
              <a:gd name="connsiteY1" fmla="*/ 662 h 9880"/>
              <a:gd name="connsiteX2" fmla="*/ 96 w 5845"/>
              <a:gd name="connsiteY2" fmla="*/ 689 h 9880"/>
              <a:gd name="connsiteX3" fmla="*/ 76 w 5845"/>
              <a:gd name="connsiteY3" fmla="*/ 9880 h 9880"/>
              <a:gd name="connsiteX4" fmla="*/ 1186 w 5845"/>
              <a:gd name="connsiteY4" fmla="*/ 8991 h 9880"/>
              <a:gd name="connsiteX5" fmla="*/ 5845 w 5845"/>
              <a:gd name="connsiteY5" fmla="*/ 5291 h 9880"/>
              <a:gd name="connsiteX6" fmla="*/ 1166 w 5845"/>
              <a:gd name="connsiteY6" fmla="*/ 1537 h 9880"/>
              <a:gd name="connsiteX0" fmla="*/ 1937 w 9942"/>
              <a:gd name="connsiteY0" fmla="*/ 914 h 9358"/>
              <a:gd name="connsiteX1" fmla="*/ 55 w 9942"/>
              <a:gd name="connsiteY1" fmla="*/ 28 h 9358"/>
              <a:gd name="connsiteX2" fmla="*/ 106 w 9942"/>
              <a:gd name="connsiteY2" fmla="*/ 55 h 9358"/>
              <a:gd name="connsiteX3" fmla="*/ 72 w 9942"/>
              <a:gd name="connsiteY3" fmla="*/ 9358 h 9358"/>
              <a:gd name="connsiteX4" fmla="*/ 1971 w 9942"/>
              <a:gd name="connsiteY4" fmla="*/ 8458 h 9358"/>
              <a:gd name="connsiteX5" fmla="*/ 9942 w 9942"/>
              <a:gd name="connsiteY5" fmla="*/ 4713 h 9358"/>
              <a:gd name="connsiteX6" fmla="*/ 1937 w 9942"/>
              <a:gd name="connsiteY6" fmla="*/ 914 h 9358"/>
              <a:gd name="connsiteX0" fmla="*/ 1991 w 10043"/>
              <a:gd name="connsiteY0" fmla="*/ 978 h 10001"/>
              <a:gd name="connsiteX1" fmla="*/ 98 w 10043"/>
              <a:gd name="connsiteY1" fmla="*/ 31 h 10001"/>
              <a:gd name="connsiteX2" fmla="*/ 150 w 10043"/>
              <a:gd name="connsiteY2" fmla="*/ 60 h 10001"/>
              <a:gd name="connsiteX3" fmla="*/ 115 w 10043"/>
              <a:gd name="connsiteY3" fmla="*/ 10001 h 10001"/>
              <a:gd name="connsiteX4" fmla="*/ 2025 w 10043"/>
              <a:gd name="connsiteY4" fmla="*/ 9039 h 10001"/>
              <a:gd name="connsiteX5" fmla="*/ 10043 w 10043"/>
              <a:gd name="connsiteY5" fmla="*/ 5037 h 10001"/>
              <a:gd name="connsiteX6" fmla="*/ 1991 w 10043"/>
              <a:gd name="connsiteY6" fmla="*/ 978 h 10001"/>
              <a:gd name="connsiteX0" fmla="*/ 1997 w 10049"/>
              <a:gd name="connsiteY0" fmla="*/ 978 h 10001"/>
              <a:gd name="connsiteX1" fmla="*/ 104 w 10049"/>
              <a:gd name="connsiteY1" fmla="*/ 31 h 10001"/>
              <a:gd name="connsiteX2" fmla="*/ 156 w 10049"/>
              <a:gd name="connsiteY2" fmla="*/ 60 h 10001"/>
              <a:gd name="connsiteX3" fmla="*/ 121 w 10049"/>
              <a:gd name="connsiteY3" fmla="*/ 10001 h 10001"/>
              <a:gd name="connsiteX4" fmla="*/ 2031 w 10049"/>
              <a:gd name="connsiteY4" fmla="*/ 9039 h 10001"/>
              <a:gd name="connsiteX5" fmla="*/ 10049 w 10049"/>
              <a:gd name="connsiteY5" fmla="*/ 5037 h 10001"/>
              <a:gd name="connsiteX6" fmla="*/ 1997 w 10049"/>
              <a:gd name="connsiteY6" fmla="*/ 978 h 10001"/>
              <a:gd name="connsiteX0" fmla="*/ 2009 w 10061"/>
              <a:gd name="connsiteY0" fmla="*/ 978 h 10001"/>
              <a:gd name="connsiteX1" fmla="*/ 116 w 10061"/>
              <a:gd name="connsiteY1" fmla="*/ 31 h 10001"/>
              <a:gd name="connsiteX2" fmla="*/ 168 w 10061"/>
              <a:gd name="connsiteY2" fmla="*/ 60 h 10001"/>
              <a:gd name="connsiteX3" fmla="*/ 133 w 10061"/>
              <a:gd name="connsiteY3" fmla="*/ 10001 h 10001"/>
              <a:gd name="connsiteX4" fmla="*/ 2043 w 10061"/>
              <a:gd name="connsiteY4" fmla="*/ 9039 h 10001"/>
              <a:gd name="connsiteX5" fmla="*/ 10061 w 10061"/>
              <a:gd name="connsiteY5" fmla="*/ 5037 h 10001"/>
              <a:gd name="connsiteX6" fmla="*/ 2009 w 10061"/>
              <a:gd name="connsiteY6" fmla="*/ 978 h 10001"/>
              <a:gd name="connsiteX0" fmla="*/ 2027 w 10079"/>
              <a:gd name="connsiteY0" fmla="*/ 978 h 10001"/>
              <a:gd name="connsiteX1" fmla="*/ 134 w 10079"/>
              <a:gd name="connsiteY1" fmla="*/ 31 h 10001"/>
              <a:gd name="connsiteX2" fmla="*/ 186 w 10079"/>
              <a:gd name="connsiteY2" fmla="*/ 60 h 10001"/>
              <a:gd name="connsiteX3" fmla="*/ 151 w 10079"/>
              <a:gd name="connsiteY3" fmla="*/ 10001 h 10001"/>
              <a:gd name="connsiteX4" fmla="*/ 2061 w 10079"/>
              <a:gd name="connsiteY4" fmla="*/ 9039 h 10001"/>
              <a:gd name="connsiteX5" fmla="*/ 10079 w 10079"/>
              <a:gd name="connsiteY5" fmla="*/ 5037 h 10001"/>
              <a:gd name="connsiteX6" fmla="*/ 2027 w 10079"/>
              <a:gd name="connsiteY6" fmla="*/ 978 h 10001"/>
              <a:gd name="connsiteX0" fmla="*/ 2027 w 9750"/>
              <a:gd name="connsiteY0" fmla="*/ 978 h 10001"/>
              <a:gd name="connsiteX1" fmla="*/ 134 w 9750"/>
              <a:gd name="connsiteY1" fmla="*/ 31 h 10001"/>
              <a:gd name="connsiteX2" fmla="*/ 186 w 9750"/>
              <a:gd name="connsiteY2" fmla="*/ 60 h 10001"/>
              <a:gd name="connsiteX3" fmla="*/ 151 w 9750"/>
              <a:gd name="connsiteY3" fmla="*/ 10001 h 10001"/>
              <a:gd name="connsiteX4" fmla="*/ 2061 w 9750"/>
              <a:gd name="connsiteY4" fmla="*/ 9039 h 10001"/>
              <a:gd name="connsiteX5" fmla="*/ 9750 w 9750"/>
              <a:gd name="connsiteY5" fmla="*/ 4975 h 10001"/>
              <a:gd name="connsiteX6" fmla="*/ 2027 w 9750"/>
              <a:gd name="connsiteY6" fmla="*/ 978 h 10001"/>
              <a:gd name="connsiteX0" fmla="*/ 2079 w 10000"/>
              <a:gd name="connsiteY0" fmla="*/ 978 h 10000"/>
              <a:gd name="connsiteX1" fmla="*/ 137 w 10000"/>
              <a:gd name="connsiteY1" fmla="*/ 31 h 10000"/>
              <a:gd name="connsiteX2" fmla="*/ 191 w 10000"/>
              <a:gd name="connsiteY2" fmla="*/ 60 h 10000"/>
              <a:gd name="connsiteX3" fmla="*/ 155 w 10000"/>
              <a:gd name="connsiteY3" fmla="*/ 10000 h 10000"/>
              <a:gd name="connsiteX4" fmla="*/ 2114 w 10000"/>
              <a:gd name="connsiteY4" fmla="*/ 9038 h 10000"/>
              <a:gd name="connsiteX5" fmla="*/ 10000 w 10000"/>
              <a:gd name="connsiteY5" fmla="*/ 5087 h 10000"/>
              <a:gd name="connsiteX6" fmla="*/ 2079 w 10000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" h="10000">
                <a:moveTo>
                  <a:pt x="2079" y="978"/>
                </a:moveTo>
                <a:lnTo>
                  <a:pt x="137" y="31"/>
                </a:lnTo>
                <a:cubicBezTo>
                  <a:pt x="155" y="31"/>
                  <a:pt x="214" y="-54"/>
                  <a:pt x="191" y="60"/>
                </a:cubicBezTo>
                <a:cubicBezTo>
                  <a:pt x="93" y="526"/>
                  <a:pt x="-165" y="8503"/>
                  <a:pt x="155" y="10000"/>
                </a:cubicBezTo>
                <a:lnTo>
                  <a:pt x="2114" y="9038"/>
                </a:lnTo>
                <a:lnTo>
                  <a:pt x="10189" y="5087"/>
                </a:lnTo>
                <a:lnTo>
                  <a:pt x="2079" y="97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9AA798C0-2E8A-4094-BE04-32923C6A64A3}"/>
              </a:ext>
            </a:extLst>
          </p:cNvPr>
          <p:cNvSpPr>
            <a:spLocks/>
          </p:cNvSpPr>
          <p:nvPr/>
        </p:nvSpPr>
        <p:spPr bwMode="auto">
          <a:xfrm>
            <a:off x="3664940" y="3851157"/>
            <a:ext cx="2378818" cy="2579738"/>
          </a:xfrm>
          <a:custGeom>
            <a:avLst/>
            <a:gdLst>
              <a:gd name="T0" fmla="*/ 240 w 719"/>
              <a:gd name="T1" fmla="*/ 275 h 981"/>
              <a:gd name="T2" fmla="*/ 126 w 719"/>
              <a:gd name="T3" fmla="*/ 341 h 981"/>
              <a:gd name="T4" fmla="*/ 130 w 719"/>
              <a:gd name="T5" fmla="*/ 340 h 981"/>
              <a:gd name="T6" fmla="*/ 0 w 719"/>
              <a:gd name="T7" fmla="*/ 619 h 981"/>
              <a:gd name="T8" fmla="*/ 364 w 719"/>
              <a:gd name="T9" fmla="*/ 980 h 981"/>
              <a:gd name="T10" fmla="*/ 719 w 719"/>
              <a:gd name="T11" fmla="*/ 690 h 981"/>
              <a:gd name="T12" fmla="*/ 719 w 719"/>
              <a:gd name="T13" fmla="*/ 545 h 981"/>
              <a:gd name="T14" fmla="*/ 719 w 719"/>
              <a:gd name="T15" fmla="*/ 0 h 981"/>
              <a:gd name="T16" fmla="*/ 240 w 719"/>
              <a:gd name="T17" fmla="*/ 275 h 981"/>
              <a:gd name="connsiteX0" fmla="*/ 1586 w 8248"/>
              <a:gd name="connsiteY0" fmla="*/ 2803 h 10102"/>
              <a:gd name="connsiteX1" fmla="*/ 0 w 8248"/>
              <a:gd name="connsiteY1" fmla="*/ 3476 h 10102"/>
              <a:gd name="connsiteX2" fmla="*/ 56 w 8248"/>
              <a:gd name="connsiteY2" fmla="*/ 3466 h 10102"/>
              <a:gd name="connsiteX3" fmla="*/ 3311 w 8248"/>
              <a:gd name="connsiteY3" fmla="*/ 9990 h 10102"/>
              <a:gd name="connsiteX4" fmla="*/ 8248 w 8248"/>
              <a:gd name="connsiteY4" fmla="*/ 7034 h 10102"/>
              <a:gd name="connsiteX5" fmla="*/ 8248 w 8248"/>
              <a:gd name="connsiteY5" fmla="*/ 5556 h 10102"/>
              <a:gd name="connsiteX6" fmla="*/ 8248 w 8248"/>
              <a:gd name="connsiteY6" fmla="*/ 0 h 10102"/>
              <a:gd name="connsiteX7" fmla="*/ 1586 w 8248"/>
              <a:gd name="connsiteY7" fmla="*/ 2803 h 10102"/>
              <a:gd name="connsiteX0" fmla="*/ 1923 w 10000"/>
              <a:gd name="connsiteY0" fmla="*/ 2775 h 6963"/>
              <a:gd name="connsiteX1" fmla="*/ 0 w 10000"/>
              <a:gd name="connsiteY1" fmla="*/ 3441 h 6963"/>
              <a:gd name="connsiteX2" fmla="*/ 68 w 10000"/>
              <a:gd name="connsiteY2" fmla="*/ 3431 h 6963"/>
              <a:gd name="connsiteX3" fmla="*/ 10000 w 10000"/>
              <a:gd name="connsiteY3" fmla="*/ 6963 h 6963"/>
              <a:gd name="connsiteX4" fmla="*/ 10000 w 10000"/>
              <a:gd name="connsiteY4" fmla="*/ 5500 h 6963"/>
              <a:gd name="connsiteX5" fmla="*/ 10000 w 10000"/>
              <a:gd name="connsiteY5" fmla="*/ 0 h 6963"/>
              <a:gd name="connsiteX6" fmla="*/ 1923 w 10000"/>
              <a:gd name="connsiteY6" fmla="*/ 2775 h 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6963">
                <a:moveTo>
                  <a:pt x="1923" y="2775"/>
                </a:moveTo>
                <a:lnTo>
                  <a:pt x="0" y="3441"/>
                </a:lnTo>
                <a:cubicBezTo>
                  <a:pt x="17" y="3431"/>
                  <a:pt x="51" y="3431"/>
                  <a:pt x="68" y="3431"/>
                </a:cubicBezTo>
                <a:cubicBezTo>
                  <a:pt x="1735" y="4018"/>
                  <a:pt x="8345" y="6618"/>
                  <a:pt x="10000" y="6963"/>
                </a:cubicBezTo>
                <a:lnTo>
                  <a:pt x="10000" y="5500"/>
                </a:lnTo>
                <a:lnTo>
                  <a:pt x="10000" y="0"/>
                </a:lnTo>
                <a:lnTo>
                  <a:pt x="1923" y="2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19CA4E2B-6D4A-4F49-A6AB-263BB0100911}"/>
              </a:ext>
            </a:extLst>
          </p:cNvPr>
          <p:cNvSpPr>
            <a:spLocks/>
          </p:cNvSpPr>
          <p:nvPr/>
        </p:nvSpPr>
        <p:spPr bwMode="auto">
          <a:xfrm>
            <a:off x="6072393" y="3844806"/>
            <a:ext cx="2353028" cy="2586088"/>
          </a:xfrm>
          <a:custGeom>
            <a:avLst/>
            <a:gdLst>
              <a:gd name="T0" fmla="*/ 587 w 759"/>
              <a:gd name="T1" fmla="*/ 340 h 1033"/>
              <a:gd name="T2" fmla="*/ 482 w 759"/>
              <a:gd name="T3" fmla="*/ 279 h 1033"/>
              <a:gd name="T4" fmla="*/ 0 w 759"/>
              <a:gd name="T5" fmla="*/ 0 h 1033"/>
              <a:gd name="T6" fmla="*/ 0 w 759"/>
              <a:gd name="T7" fmla="*/ 545 h 1033"/>
              <a:gd name="T8" fmla="*/ 0 w 759"/>
              <a:gd name="T9" fmla="*/ 690 h 1033"/>
              <a:gd name="T10" fmla="*/ 0 w 759"/>
              <a:gd name="T11" fmla="*/ 689 h 1033"/>
              <a:gd name="T12" fmla="*/ 173 w 759"/>
              <a:gd name="T13" fmla="*/ 932 h 1033"/>
              <a:gd name="T14" fmla="*/ 669 w 759"/>
              <a:gd name="T15" fmla="*/ 801 h 1033"/>
              <a:gd name="T16" fmla="*/ 587 w 759"/>
              <a:gd name="T17" fmla="*/ 340 h 1033"/>
              <a:gd name="connsiteX0" fmla="*/ 7734 w 9459"/>
              <a:gd name="connsiteY0" fmla="*/ 3291 h 7881"/>
              <a:gd name="connsiteX1" fmla="*/ 6350 w 9459"/>
              <a:gd name="connsiteY1" fmla="*/ 2701 h 7881"/>
              <a:gd name="connsiteX2" fmla="*/ 0 w 9459"/>
              <a:gd name="connsiteY2" fmla="*/ 0 h 7881"/>
              <a:gd name="connsiteX3" fmla="*/ 0 w 9459"/>
              <a:gd name="connsiteY3" fmla="*/ 5276 h 7881"/>
              <a:gd name="connsiteX4" fmla="*/ 0 w 9459"/>
              <a:gd name="connsiteY4" fmla="*/ 6680 h 7881"/>
              <a:gd name="connsiteX5" fmla="*/ 0 w 9459"/>
              <a:gd name="connsiteY5" fmla="*/ 6670 h 7881"/>
              <a:gd name="connsiteX6" fmla="*/ 8814 w 9459"/>
              <a:gd name="connsiteY6" fmla="*/ 7754 h 7881"/>
              <a:gd name="connsiteX7" fmla="*/ 7734 w 9459"/>
              <a:gd name="connsiteY7" fmla="*/ 3291 h 7881"/>
              <a:gd name="connsiteX0" fmla="*/ 8176 w 8176"/>
              <a:gd name="connsiteY0" fmla="*/ 4176 h 8476"/>
              <a:gd name="connsiteX1" fmla="*/ 6713 w 8176"/>
              <a:gd name="connsiteY1" fmla="*/ 3427 h 8476"/>
              <a:gd name="connsiteX2" fmla="*/ 0 w 8176"/>
              <a:gd name="connsiteY2" fmla="*/ 0 h 8476"/>
              <a:gd name="connsiteX3" fmla="*/ 0 w 8176"/>
              <a:gd name="connsiteY3" fmla="*/ 6695 h 8476"/>
              <a:gd name="connsiteX4" fmla="*/ 0 w 8176"/>
              <a:gd name="connsiteY4" fmla="*/ 8476 h 8476"/>
              <a:gd name="connsiteX5" fmla="*/ 0 w 8176"/>
              <a:gd name="connsiteY5" fmla="*/ 8463 h 8476"/>
              <a:gd name="connsiteX6" fmla="*/ 8176 w 8176"/>
              <a:gd name="connsiteY6" fmla="*/ 4176 h 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" h="8476">
                <a:moveTo>
                  <a:pt x="8176" y="4176"/>
                </a:moveTo>
                <a:lnTo>
                  <a:pt x="6713" y="3427"/>
                </a:lnTo>
                <a:lnTo>
                  <a:pt x="0" y="0"/>
                </a:lnTo>
                <a:lnTo>
                  <a:pt x="0" y="6695"/>
                </a:lnTo>
                <a:lnTo>
                  <a:pt x="0" y="8476"/>
                </a:lnTo>
                <a:lnTo>
                  <a:pt x="0" y="8463"/>
                </a:lnTo>
                <a:cubicBezTo>
                  <a:pt x="1363" y="7746"/>
                  <a:pt x="7057" y="5015"/>
                  <a:pt x="8176" y="4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F623AAB3-EC1B-446A-9FE4-0161C7A17F3B}"/>
              </a:ext>
            </a:extLst>
          </p:cNvPr>
          <p:cNvSpPr>
            <a:spLocks/>
          </p:cNvSpPr>
          <p:nvPr/>
        </p:nvSpPr>
        <p:spPr bwMode="auto">
          <a:xfrm>
            <a:off x="6142001" y="2563596"/>
            <a:ext cx="2301057" cy="2532116"/>
          </a:xfrm>
          <a:custGeom>
            <a:avLst/>
            <a:gdLst>
              <a:gd name="T0" fmla="*/ 1030 w 1130"/>
              <a:gd name="T1" fmla="*/ 220 h 778"/>
              <a:gd name="T2" fmla="*/ 589 w 1130"/>
              <a:gd name="T3" fmla="*/ 62 h 778"/>
              <a:gd name="T4" fmla="*/ 591 w 1130"/>
              <a:gd name="T5" fmla="*/ 60 h 778"/>
              <a:gd name="T6" fmla="*/ 485 w 1130"/>
              <a:gd name="T7" fmla="*/ 121 h 778"/>
              <a:gd name="T8" fmla="*/ 0 w 1130"/>
              <a:gd name="T9" fmla="*/ 401 h 778"/>
              <a:gd name="T10" fmla="*/ 482 w 1130"/>
              <a:gd name="T11" fmla="*/ 680 h 778"/>
              <a:gd name="T12" fmla="*/ 587 w 1130"/>
              <a:gd name="T13" fmla="*/ 741 h 778"/>
              <a:gd name="T14" fmla="*/ 586 w 1130"/>
              <a:gd name="T15" fmla="*/ 740 h 778"/>
              <a:gd name="T16" fmla="*/ 897 w 1130"/>
              <a:gd name="T17" fmla="*/ 716 h 778"/>
              <a:gd name="T18" fmla="*/ 1030 w 1130"/>
              <a:gd name="T19" fmla="*/ 220 h 778"/>
              <a:gd name="connsiteX0" fmla="*/ 9115 w 9115"/>
              <a:gd name="connsiteY0" fmla="*/ 2332 h 9028"/>
              <a:gd name="connsiteX1" fmla="*/ 5212 w 9115"/>
              <a:gd name="connsiteY1" fmla="*/ 301 h 9028"/>
              <a:gd name="connsiteX2" fmla="*/ 5230 w 9115"/>
              <a:gd name="connsiteY2" fmla="*/ 275 h 9028"/>
              <a:gd name="connsiteX3" fmla="*/ 4292 w 9115"/>
              <a:gd name="connsiteY3" fmla="*/ 1059 h 9028"/>
              <a:gd name="connsiteX4" fmla="*/ 0 w 9115"/>
              <a:gd name="connsiteY4" fmla="*/ 4658 h 9028"/>
              <a:gd name="connsiteX5" fmla="*/ 4265 w 9115"/>
              <a:gd name="connsiteY5" fmla="*/ 8244 h 9028"/>
              <a:gd name="connsiteX6" fmla="*/ 5195 w 9115"/>
              <a:gd name="connsiteY6" fmla="*/ 9028 h 9028"/>
              <a:gd name="connsiteX7" fmla="*/ 5186 w 9115"/>
              <a:gd name="connsiteY7" fmla="*/ 9016 h 9028"/>
              <a:gd name="connsiteX8" fmla="*/ 9115 w 9115"/>
              <a:gd name="connsiteY8" fmla="*/ 2332 h 9028"/>
              <a:gd name="connsiteX0" fmla="*/ 5690 w 5738"/>
              <a:gd name="connsiteY0" fmla="*/ 9682 h 9695"/>
              <a:gd name="connsiteX1" fmla="*/ 5718 w 5738"/>
              <a:gd name="connsiteY1" fmla="*/ 28 h 9695"/>
              <a:gd name="connsiteX2" fmla="*/ 5738 w 5738"/>
              <a:gd name="connsiteY2" fmla="*/ 0 h 9695"/>
              <a:gd name="connsiteX3" fmla="*/ 4709 w 5738"/>
              <a:gd name="connsiteY3" fmla="*/ 868 h 9695"/>
              <a:gd name="connsiteX4" fmla="*/ 0 w 5738"/>
              <a:gd name="connsiteY4" fmla="*/ 4855 h 9695"/>
              <a:gd name="connsiteX5" fmla="*/ 4679 w 5738"/>
              <a:gd name="connsiteY5" fmla="*/ 8827 h 9695"/>
              <a:gd name="connsiteX6" fmla="*/ 5699 w 5738"/>
              <a:gd name="connsiteY6" fmla="*/ 9695 h 9695"/>
              <a:gd name="connsiteX7" fmla="*/ 5690 w 5738"/>
              <a:gd name="connsiteY7" fmla="*/ 9682 h 9695"/>
              <a:gd name="connsiteX0" fmla="*/ 9711 w 9795"/>
              <a:gd name="connsiteY0" fmla="*/ 9987 h 10000"/>
              <a:gd name="connsiteX1" fmla="*/ 9760 w 9795"/>
              <a:gd name="connsiteY1" fmla="*/ 29 h 10000"/>
              <a:gd name="connsiteX2" fmla="*/ 9795 w 9795"/>
              <a:gd name="connsiteY2" fmla="*/ 0 h 10000"/>
              <a:gd name="connsiteX3" fmla="*/ 8002 w 9795"/>
              <a:gd name="connsiteY3" fmla="*/ 895 h 10000"/>
              <a:gd name="connsiteX4" fmla="*/ 0 w 9795"/>
              <a:gd name="connsiteY4" fmla="*/ 5000 h 10000"/>
              <a:gd name="connsiteX5" fmla="*/ 7949 w 9795"/>
              <a:gd name="connsiteY5" fmla="*/ 9105 h 10000"/>
              <a:gd name="connsiteX6" fmla="*/ 9727 w 9795"/>
              <a:gd name="connsiteY6" fmla="*/ 10000 h 10000"/>
              <a:gd name="connsiteX7" fmla="*/ 9711 w 9795"/>
              <a:gd name="connsiteY7" fmla="*/ 9987 h 10000"/>
              <a:gd name="connsiteX0" fmla="*/ 9823 w 9909"/>
              <a:gd name="connsiteY0" fmla="*/ 9987 h 10000"/>
              <a:gd name="connsiteX1" fmla="*/ 9873 w 9909"/>
              <a:gd name="connsiteY1" fmla="*/ 29 h 10000"/>
              <a:gd name="connsiteX2" fmla="*/ 9909 w 9909"/>
              <a:gd name="connsiteY2" fmla="*/ 0 h 10000"/>
              <a:gd name="connsiteX3" fmla="*/ 8078 w 9909"/>
              <a:gd name="connsiteY3" fmla="*/ 895 h 10000"/>
              <a:gd name="connsiteX4" fmla="*/ 0 w 9909"/>
              <a:gd name="connsiteY4" fmla="*/ 5050 h 10000"/>
              <a:gd name="connsiteX5" fmla="*/ 8024 w 9909"/>
              <a:gd name="connsiteY5" fmla="*/ 9105 h 10000"/>
              <a:gd name="connsiteX6" fmla="*/ 9840 w 9909"/>
              <a:gd name="connsiteY6" fmla="*/ 10000 h 10000"/>
              <a:gd name="connsiteX7" fmla="*/ 9823 w 9909"/>
              <a:gd name="connsiteY7" fmla="*/ 99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" h="10000">
                <a:moveTo>
                  <a:pt x="9823" y="9987"/>
                </a:moveTo>
                <a:cubicBezTo>
                  <a:pt x="9829" y="8325"/>
                  <a:pt x="9859" y="1694"/>
                  <a:pt x="9873" y="29"/>
                </a:cubicBezTo>
                <a:cubicBezTo>
                  <a:pt x="9873" y="14"/>
                  <a:pt x="9892" y="0"/>
                  <a:pt x="9909" y="0"/>
                </a:cubicBezTo>
                <a:cubicBezTo>
                  <a:pt x="9298" y="298"/>
                  <a:pt x="9729" y="53"/>
                  <a:pt x="8078" y="895"/>
                </a:cubicBezTo>
                <a:lnTo>
                  <a:pt x="0" y="5050"/>
                </a:lnTo>
                <a:lnTo>
                  <a:pt x="8024" y="9105"/>
                </a:lnTo>
                <a:cubicBezTo>
                  <a:pt x="9664" y="9930"/>
                  <a:pt x="9234" y="9702"/>
                  <a:pt x="9840" y="10000"/>
                </a:cubicBezTo>
                <a:cubicBezTo>
                  <a:pt x="9834" y="9996"/>
                  <a:pt x="9829" y="9991"/>
                  <a:pt x="9823" y="99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092CE7-2AE1-403D-9805-595BA3C72B2C}"/>
              </a:ext>
            </a:extLst>
          </p:cNvPr>
          <p:cNvGrpSpPr/>
          <p:nvPr/>
        </p:nvGrpSpPr>
        <p:grpSpPr>
          <a:xfrm>
            <a:off x="5466130" y="3253202"/>
            <a:ext cx="1192402" cy="1192949"/>
            <a:chOff x="5085900" y="2736410"/>
            <a:chExt cx="1953921" cy="1954816"/>
          </a:xfrm>
        </p:grpSpPr>
        <p:sp>
          <p:nvSpPr>
            <p:cNvPr id="55" name="Oval 141">
              <a:extLst>
                <a:ext uri="{FF2B5EF4-FFF2-40B4-BE49-F238E27FC236}">
                  <a16:creationId xmlns:a16="http://schemas.microsoft.com/office/drawing/2014/main" id="{4B9B43A0-45FF-422D-A030-6E7381D3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00" y="2736410"/>
              <a:ext cx="1953921" cy="1954816"/>
            </a:xfrm>
            <a:prstGeom prst="ellipse">
              <a:avLst/>
            </a:prstGeom>
            <a:noFill/>
            <a:ln w="2095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146">
              <a:extLst>
                <a:ext uri="{FF2B5EF4-FFF2-40B4-BE49-F238E27FC236}">
                  <a16:creationId xmlns:a16="http://schemas.microsoft.com/office/drawing/2014/main" id="{88FB404F-8BA2-48D0-93CC-C3B353A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792" y="2965512"/>
              <a:ext cx="1522138" cy="1522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830436-C023-4375-B56E-0E332A1F52C8}"/>
              </a:ext>
            </a:extLst>
          </p:cNvPr>
          <p:cNvSpPr txBox="1"/>
          <p:nvPr/>
        </p:nvSpPr>
        <p:spPr>
          <a:xfrm>
            <a:off x="-350229" y="5037775"/>
            <a:ext cx="4743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Автоматическая интеграция интерфейсов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с CMS для сохранения введенных пользователем данных.</a:t>
            </a:r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37F3F035-FC6C-4727-9906-B50705F5A152}"/>
              </a:ext>
            </a:extLst>
          </p:cNvPr>
          <p:cNvSpPr/>
          <p:nvPr/>
        </p:nvSpPr>
        <p:spPr>
          <a:xfrm>
            <a:off x="9034813" y="2795199"/>
            <a:ext cx="3899304" cy="17235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Платформенный плагин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расширяющий настройки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компонентов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Позволяющий настраивать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логику, интеграции,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делать предпросмотр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макетов и экспортировать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код существующих проектов.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47DE21-5ADE-4794-99A0-EBCB06CD8B3D}"/>
              </a:ext>
            </a:extLst>
          </p:cNvPr>
          <p:cNvSpPr txBox="1"/>
          <p:nvPr/>
        </p:nvSpPr>
        <p:spPr>
          <a:xfrm>
            <a:off x="7009582" y="3373313"/>
            <a:ext cx="14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FIGMA PLUGIN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BDBF27-95DA-45BB-988A-1E7AC0D3809A}"/>
              </a:ext>
            </a:extLst>
          </p:cNvPr>
          <p:cNvSpPr txBox="1"/>
          <p:nvPr/>
        </p:nvSpPr>
        <p:spPr>
          <a:xfrm>
            <a:off x="6386959" y="4746425"/>
            <a:ext cx="20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CODE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EXPORT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1AF2FB-C5DB-4C1A-AE4D-2274C4E9F8C8}"/>
              </a:ext>
            </a:extLst>
          </p:cNvPr>
          <p:cNvSpPr txBox="1"/>
          <p:nvPr/>
        </p:nvSpPr>
        <p:spPr>
          <a:xfrm>
            <a:off x="4555497" y="4645513"/>
            <a:ext cx="205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HEADLESS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CMS DATA STORAGE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95743E-D954-4C79-8CB4-EDDF82BA1233}"/>
              </a:ext>
            </a:extLst>
          </p:cNvPr>
          <p:cNvSpPr txBox="1"/>
          <p:nvPr/>
        </p:nvSpPr>
        <p:spPr>
          <a:xfrm>
            <a:off x="3733492" y="3368510"/>
            <a:ext cx="195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API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GENERAT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OR</a:t>
            </a:r>
            <a:endParaRPr lang="ru-RU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08D50F5-E67A-4963-BD7F-A3B8D3A21641}"/>
              </a:ext>
            </a:extLst>
          </p:cNvPr>
          <p:cNvSpPr txBox="1"/>
          <p:nvPr/>
        </p:nvSpPr>
        <p:spPr>
          <a:xfrm>
            <a:off x="4746001" y="2292921"/>
            <a:ext cx="101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CI / CD</a:t>
            </a:r>
            <a:endParaRPr lang="ru-RU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AE5532-7406-40EB-BD89-B0770A6AF20F}"/>
              </a:ext>
            </a:extLst>
          </p:cNvPr>
          <p:cNvSpPr txBox="1"/>
          <p:nvPr/>
        </p:nvSpPr>
        <p:spPr>
          <a:xfrm>
            <a:off x="6350037" y="2277200"/>
            <a:ext cx="145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ASSETS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BE3663-58B8-43EF-B1D0-2B335460B4BC}"/>
              </a:ext>
            </a:extLst>
          </p:cNvPr>
          <p:cNvSpPr txBox="1"/>
          <p:nvPr/>
        </p:nvSpPr>
        <p:spPr>
          <a:xfrm>
            <a:off x="8448571" y="1111069"/>
            <a:ext cx="3509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Библиотека готовых компонентов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из которых можно строить UI.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Полное соответствие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Корпоративному Brand Book.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F3393E-426C-4D98-947E-FD53AC3D4213}"/>
              </a:ext>
            </a:extLst>
          </p:cNvPr>
          <p:cNvSpPr txBox="1"/>
          <p:nvPr/>
        </p:nvSpPr>
        <p:spPr>
          <a:xfrm>
            <a:off x="-326616" y="3133754"/>
            <a:ext cx="317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Автогенерация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RestAPI для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пользовательских данных.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E59281-2E72-4844-95DF-432D9F7C1EFD}"/>
              </a:ext>
            </a:extLst>
          </p:cNvPr>
          <p:cNvSpPr txBox="1"/>
          <p:nvPr/>
        </p:nvSpPr>
        <p:spPr>
          <a:xfrm>
            <a:off x="8527750" y="5121634"/>
            <a:ext cx="366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 экспорта отрисованного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интерфейса в исполняемый код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на базе Корпоративного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UI Framework-а.</a:t>
            </a:r>
            <a:endParaRPr lang="ru-RU" sz="14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77" name="Rectangle 184">
            <a:extLst>
              <a:ext uri="{FF2B5EF4-FFF2-40B4-BE49-F238E27FC236}">
                <a16:creationId xmlns:a16="http://schemas.microsoft.com/office/drawing/2014/main" id="{7680AB76-DB1E-42E9-B65B-6A63C582D1C7}"/>
              </a:ext>
            </a:extLst>
          </p:cNvPr>
          <p:cNvSpPr/>
          <p:nvPr/>
        </p:nvSpPr>
        <p:spPr>
          <a:xfrm>
            <a:off x="124082" y="1263872"/>
            <a:ext cx="3952241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Запуск CI/CD процессов из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 Plugin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Автоматическое создание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Gitlab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Модели данных для Headless CMS,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Код пользовательского интерфейса.</a:t>
            </a:r>
            <a:endParaRPr lang="en-IN" sz="1400" b="1">
              <a:solidFill>
                <a:schemeClr val="bg2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6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</a:t>
            </a:r>
            <a:r>
              <a:rPr lang="en-US"/>
              <a:t>LOW-CODE </a:t>
            </a:r>
            <a:r>
              <a:rPr lang="ru-RU"/>
              <a:t>ПЛАТФОРМЫ</a:t>
            </a:r>
          </a:p>
        </p:txBody>
      </p:sp>
      <p:grpSp>
        <p:nvGrpSpPr>
          <p:cNvPr id="39" name="Group 51">
            <a:extLst>
              <a:ext uri="{FF2B5EF4-FFF2-40B4-BE49-F238E27FC236}">
                <a16:creationId xmlns:a16="http://schemas.microsoft.com/office/drawing/2014/main" id="{998A8842-B1B9-4B83-81E4-BEAA2C37BFE5}"/>
              </a:ext>
            </a:extLst>
          </p:cNvPr>
          <p:cNvGrpSpPr/>
          <p:nvPr/>
        </p:nvGrpSpPr>
        <p:grpSpPr>
          <a:xfrm>
            <a:off x="2625877" y="884851"/>
            <a:ext cx="6719100" cy="5977946"/>
            <a:chOff x="2719014" y="722291"/>
            <a:chExt cx="6719100" cy="5977946"/>
          </a:xfrm>
        </p:grpSpPr>
        <p:sp>
          <p:nvSpPr>
            <p:cNvPr id="40" name="Arc 47">
              <a:extLst>
                <a:ext uri="{FF2B5EF4-FFF2-40B4-BE49-F238E27FC236}">
                  <a16:creationId xmlns:a16="http://schemas.microsoft.com/office/drawing/2014/main" id="{80E34EE5-8F9F-403F-A787-44B074281B20}"/>
                </a:ext>
              </a:extLst>
            </p:cNvPr>
            <p:cNvSpPr/>
            <p:nvPr/>
          </p:nvSpPr>
          <p:spPr>
            <a:xfrm>
              <a:off x="2719014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c 48">
              <a:extLst>
                <a:ext uri="{FF2B5EF4-FFF2-40B4-BE49-F238E27FC236}">
                  <a16:creationId xmlns:a16="http://schemas.microsoft.com/office/drawing/2014/main" id="{EC900EF8-7945-4A11-A9D1-3D71A157EAC1}"/>
                </a:ext>
              </a:extLst>
            </p:cNvPr>
            <p:cNvSpPr/>
            <p:nvPr/>
          </p:nvSpPr>
          <p:spPr>
            <a:xfrm flipH="1">
              <a:off x="3460168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Shape1">
            <a:extLst>
              <a:ext uri="{FF2B5EF4-FFF2-40B4-BE49-F238E27FC236}">
                <a16:creationId xmlns:a16="http://schemas.microsoft.com/office/drawing/2014/main" id="{1EBA0130-9128-4D8F-B0F4-F041EF6D6679}"/>
              </a:ext>
            </a:extLst>
          </p:cNvPr>
          <p:cNvSpPr/>
          <p:nvPr/>
        </p:nvSpPr>
        <p:spPr>
          <a:xfrm>
            <a:off x="8210819" y="1480026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Shape1">
            <a:extLst>
              <a:ext uri="{FF2B5EF4-FFF2-40B4-BE49-F238E27FC236}">
                <a16:creationId xmlns:a16="http://schemas.microsoft.com/office/drawing/2014/main" id="{3F6B34E1-376B-44E9-9677-4C18AA7C3BE0}"/>
              </a:ext>
            </a:extLst>
          </p:cNvPr>
          <p:cNvSpPr/>
          <p:nvPr/>
        </p:nvSpPr>
        <p:spPr>
          <a:xfrm>
            <a:off x="8990700" y="3493153"/>
            <a:ext cx="706259" cy="7077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Shape1">
            <a:extLst>
              <a:ext uri="{FF2B5EF4-FFF2-40B4-BE49-F238E27FC236}">
                <a16:creationId xmlns:a16="http://schemas.microsoft.com/office/drawing/2014/main" id="{78D3704C-EC72-4337-9F53-24D6158EE2D1}"/>
              </a:ext>
            </a:extLst>
          </p:cNvPr>
          <p:cNvSpPr/>
          <p:nvPr/>
        </p:nvSpPr>
        <p:spPr>
          <a:xfrm>
            <a:off x="8124422" y="5534849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Shape1">
            <a:extLst>
              <a:ext uri="{FF2B5EF4-FFF2-40B4-BE49-F238E27FC236}">
                <a16:creationId xmlns:a16="http://schemas.microsoft.com/office/drawing/2014/main" id="{CD22F9E2-7DC6-446D-A271-9E136A651980}"/>
              </a:ext>
            </a:extLst>
          </p:cNvPr>
          <p:cNvSpPr/>
          <p:nvPr/>
        </p:nvSpPr>
        <p:spPr>
          <a:xfrm flipH="1">
            <a:off x="3082766" y="149946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D49C6D78-D881-4FE5-8A74-C7398F8F17E2}"/>
              </a:ext>
            </a:extLst>
          </p:cNvPr>
          <p:cNvSpPr/>
          <p:nvPr/>
        </p:nvSpPr>
        <p:spPr>
          <a:xfrm flipH="1">
            <a:off x="2286079" y="350980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Shape1">
            <a:extLst>
              <a:ext uri="{FF2B5EF4-FFF2-40B4-BE49-F238E27FC236}">
                <a16:creationId xmlns:a16="http://schemas.microsoft.com/office/drawing/2014/main" id="{7E209901-1709-4A25-8FC8-EDF6318B4FBD}"/>
              </a:ext>
            </a:extLst>
          </p:cNvPr>
          <p:cNvSpPr/>
          <p:nvPr/>
        </p:nvSpPr>
        <p:spPr>
          <a:xfrm flipH="1">
            <a:off x="3169163" y="555428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22C13D38-9A4F-488A-8F04-F6CD3AA0C331}"/>
              </a:ext>
            </a:extLst>
          </p:cNvPr>
          <p:cNvSpPr>
            <a:spLocks/>
          </p:cNvSpPr>
          <p:nvPr/>
        </p:nvSpPr>
        <p:spPr bwMode="auto">
          <a:xfrm>
            <a:off x="6058586" y="1242990"/>
            <a:ext cx="2354134" cy="2608165"/>
          </a:xfrm>
          <a:custGeom>
            <a:avLst/>
            <a:gdLst>
              <a:gd name="T0" fmla="*/ 360 w 722"/>
              <a:gd name="T1" fmla="*/ 0 h 983"/>
              <a:gd name="T2" fmla="*/ 0 w 722"/>
              <a:gd name="T3" fmla="*/ 311 h 983"/>
              <a:gd name="T4" fmla="*/ 0 w 722"/>
              <a:gd name="T5" fmla="*/ 305 h 983"/>
              <a:gd name="T6" fmla="*/ 0 w 722"/>
              <a:gd name="T7" fmla="*/ 421 h 983"/>
              <a:gd name="T8" fmla="*/ 0 w 722"/>
              <a:gd name="T9" fmla="*/ 983 h 983"/>
              <a:gd name="T10" fmla="*/ 485 w 722"/>
              <a:gd name="T11" fmla="*/ 703 h 983"/>
              <a:gd name="T12" fmla="*/ 591 w 722"/>
              <a:gd name="T13" fmla="*/ 642 h 983"/>
              <a:gd name="T14" fmla="*/ 722 w 722"/>
              <a:gd name="T15" fmla="*/ 362 h 983"/>
              <a:gd name="T16" fmla="*/ 360 w 722"/>
              <a:gd name="T17" fmla="*/ 0 h 983"/>
              <a:gd name="connsiteX0" fmla="*/ 10000 w 10000"/>
              <a:gd name="connsiteY0" fmla="*/ 580 h 6897"/>
              <a:gd name="connsiteX1" fmla="*/ 0 w 10000"/>
              <a:gd name="connsiteY1" fmla="*/ 61 h 6897"/>
              <a:gd name="connsiteX2" fmla="*/ 0 w 10000"/>
              <a:gd name="connsiteY2" fmla="*/ 0 h 6897"/>
              <a:gd name="connsiteX3" fmla="*/ 0 w 10000"/>
              <a:gd name="connsiteY3" fmla="*/ 1180 h 6897"/>
              <a:gd name="connsiteX4" fmla="*/ 0 w 10000"/>
              <a:gd name="connsiteY4" fmla="*/ 6897 h 6897"/>
              <a:gd name="connsiteX5" fmla="*/ 6717 w 10000"/>
              <a:gd name="connsiteY5" fmla="*/ 4049 h 6897"/>
              <a:gd name="connsiteX6" fmla="*/ 8186 w 10000"/>
              <a:gd name="connsiteY6" fmla="*/ 3428 h 6897"/>
              <a:gd name="connsiteX7" fmla="*/ 10000 w 10000"/>
              <a:gd name="connsiteY7" fmla="*/ 580 h 6897"/>
              <a:gd name="connsiteX0" fmla="*/ 8186 w 8186"/>
              <a:gd name="connsiteY0" fmla="*/ 4970 h 10000"/>
              <a:gd name="connsiteX1" fmla="*/ 0 w 8186"/>
              <a:gd name="connsiteY1" fmla="*/ 88 h 10000"/>
              <a:gd name="connsiteX2" fmla="*/ 0 w 8186"/>
              <a:gd name="connsiteY2" fmla="*/ 0 h 10000"/>
              <a:gd name="connsiteX3" fmla="*/ 0 w 8186"/>
              <a:gd name="connsiteY3" fmla="*/ 1711 h 10000"/>
              <a:gd name="connsiteX4" fmla="*/ 0 w 8186"/>
              <a:gd name="connsiteY4" fmla="*/ 10000 h 10000"/>
              <a:gd name="connsiteX5" fmla="*/ 6717 w 8186"/>
              <a:gd name="connsiteY5" fmla="*/ 5871 h 10000"/>
              <a:gd name="connsiteX6" fmla="*/ 8186 w 8186"/>
              <a:gd name="connsiteY6" fmla="*/ 49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" h="10000">
                <a:moveTo>
                  <a:pt x="8186" y="4970"/>
                </a:moveTo>
                <a:cubicBezTo>
                  <a:pt x="7067" y="4006"/>
                  <a:pt x="1364" y="916"/>
                  <a:pt x="0" y="88"/>
                </a:cubicBezTo>
                <a:lnTo>
                  <a:pt x="0" y="0"/>
                </a:lnTo>
                <a:lnTo>
                  <a:pt x="0" y="1711"/>
                </a:lnTo>
                <a:lnTo>
                  <a:pt x="0" y="10000"/>
                </a:lnTo>
                <a:lnTo>
                  <a:pt x="6717" y="5871"/>
                </a:lnTo>
                <a:lnTo>
                  <a:pt x="8186" y="497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325B2122-0EDF-4287-8097-9B2BDA5C926B}"/>
              </a:ext>
            </a:extLst>
          </p:cNvPr>
          <p:cNvSpPr>
            <a:spLocks/>
          </p:cNvSpPr>
          <p:nvPr/>
        </p:nvSpPr>
        <p:spPr bwMode="auto">
          <a:xfrm>
            <a:off x="3664939" y="1270034"/>
            <a:ext cx="2359286" cy="2528856"/>
          </a:xfrm>
          <a:custGeom>
            <a:avLst/>
            <a:gdLst>
              <a:gd name="T0" fmla="*/ 582 w 761"/>
              <a:gd name="T1" fmla="*/ 99 h 1034"/>
              <a:gd name="T2" fmla="*/ 88 w 761"/>
              <a:gd name="T3" fmla="*/ 234 h 1034"/>
              <a:gd name="T4" fmla="*/ 167 w 761"/>
              <a:gd name="T5" fmla="*/ 690 h 1034"/>
              <a:gd name="T6" fmla="*/ 280 w 761"/>
              <a:gd name="T7" fmla="*/ 755 h 1034"/>
              <a:gd name="T8" fmla="*/ 761 w 761"/>
              <a:gd name="T9" fmla="*/ 1034 h 1034"/>
              <a:gd name="T10" fmla="*/ 761 w 761"/>
              <a:gd name="T11" fmla="*/ 472 h 1034"/>
              <a:gd name="T12" fmla="*/ 761 w 761"/>
              <a:gd name="T13" fmla="*/ 356 h 1034"/>
              <a:gd name="T14" fmla="*/ 582 w 761"/>
              <a:gd name="T15" fmla="*/ 99 h 1034"/>
              <a:gd name="connsiteX0" fmla="*/ 9539 w 9539"/>
              <a:gd name="connsiteY0" fmla="*/ 1307 h 7864"/>
              <a:gd name="connsiteX1" fmla="*/ 695 w 9539"/>
              <a:gd name="connsiteY1" fmla="*/ 127 h 7864"/>
              <a:gd name="connsiteX2" fmla="*/ 1733 w 9539"/>
              <a:gd name="connsiteY2" fmla="*/ 4537 h 7864"/>
              <a:gd name="connsiteX3" fmla="*/ 3218 w 9539"/>
              <a:gd name="connsiteY3" fmla="*/ 5166 h 7864"/>
              <a:gd name="connsiteX4" fmla="*/ 9539 w 9539"/>
              <a:gd name="connsiteY4" fmla="*/ 7864 h 7864"/>
              <a:gd name="connsiteX5" fmla="*/ 9539 w 9539"/>
              <a:gd name="connsiteY5" fmla="*/ 2429 h 7864"/>
              <a:gd name="connsiteX6" fmla="*/ 9539 w 9539"/>
              <a:gd name="connsiteY6" fmla="*/ 1307 h 7864"/>
              <a:gd name="connsiteX0" fmla="*/ 8183 w 8183"/>
              <a:gd name="connsiteY0" fmla="*/ 0 h 8338"/>
              <a:gd name="connsiteX1" fmla="*/ 0 w 8183"/>
              <a:gd name="connsiteY1" fmla="*/ 4107 h 8338"/>
              <a:gd name="connsiteX2" fmla="*/ 1557 w 8183"/>
              <a:gd name="connsiteY2" fmla="*/ 4907 h 8338"/>
              <a:gd name="connsiteX3" fmla="*/ 8183 w 8183"/>
              <a:gd name="connsiteY3" fmla="*/ 8338 h 8338"/>
              <a:gd name="connsiteX4" fmla="*/ 8183 w 8183"/>
              <a:gd name="connsiteY4" fmla="*/ 1427 h 8338"/>
              <a:gd name="connsiteX5" fmla="*/ 8183 w 8183"/>
              <a:gd name="connsiteY5" fmla="*/ 0 h 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" h="8338">
                <a:moveTo>
                  <a:pt x="8183" y="0"/>
                </a:moveTo>
                <a:cubicBezTo>
                  <a:pt x="6819" y="447"/>
                  <a:pt x="1104" y="3289"/>
                  <a:pt x="0" y="4107"/>
                </a:cubicBezTo>
                <a:lnTo>
                  <a:pt x="1557" y="4907"/>
                </a:lnTo>
                <a:lnTo>
                  <a:pt x="8183" y="8338"/>
                </a:lnTo>
                <a:lnTo>
                  <a:pt x="8183" y="1427"/>
                </a:lnTo>
                <a:lnTo>
                  <a:pt x="818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2D724EB4-1EAD-425B-BB38-A22B7D7D7B95}"/>
              </a:ext>
            </a:extLst>
          </p:cNvPr>
          <p:cNvSpPr>
            <a:spLocks/>
          </p:cNvSpPr>
          <p:nvPr/>
        </p:nvSpPr>
        <p:spPr bwMode="auto">
          <a:xfrm>
            <a:off x="3630073" y="2536035"/>
            <a:ext cx="2395381" cy="2559678"/>
          </a:xfrm>
          <a:custGeom>
            <a:avLst/>
            <a:gdLst>
              <a:gd name="T0" fmla="*/ 647 w 1128"/>
              <a:gd name="T1" fmla="*/ 98 h 775"/>
              <a:gd name="T2" fmla="*/ 534 w 1128"/>
              <a:gd name="T3" fmla="*/ 33 h 775"/>
              <a:gd name="T4" fmla="*/ 537 w 1128"/>
              <a:gd name="T5" fmla="*/ 35 h 775"/>
              <a:gd name="T6" fmla="*/ 231 w 1128"/>
              <a:gd name="T7" fmla="*/ 63 h 775"/>
              <a:gd name="T8" fmla="*/ 100 w 1128"/>
              <a:gd name="T9" fmla="*/ 559 h 775"/>
              <a:gd name="T10" fmla="*/ 535 w 1128"/>
              <a:gd name="T11" fmla="*/ 718 h 775"/>
              <a:gd name="T12" fmla="*/ 649 w 1128"/>
              <a:gd name="T13" fmla="*/ 652 h 775"/>
              <a:gd name="T14" fmla="*/ 1128 w 1128"/>
              <a:gd name="T15" fmla="*/ 377 h 775"/>
              <a:gd name="T16" fmla="*/ 647 w 1128"/>
              <a:gd name="T17" fmla="*/ 98 h 775"/>
              <a:gd name="connsiteX0" fmla="*/ 4849 w 9113"/>
              <a:gd name="connsiteY0" fmla="*/ 1322 h 9589"/>
              <a:gd name="connsiteX1" fmla="*/ 3847 w 9113"/>
              <a:gd name="connsiteY1" fmla="*/ 483 h 9589"/>
              <a:gd name="connsiteX2" fmla="*/ 3874 w 9113"/>
              <a:gd name="connsiteY2" fmla="*/ 509 h 9589"/>
              <a:gd name="connsiteX3" fmla="*/ 0 w 9113"/>
              <a:gd name="connsiteY3" fmla="*/ 7270 h 9589"/>
              <a:gd name="connsiteX4" fmla="*/ 3856 w 9113"/>
              <a:gd name="connsiteY4" fmla="*/ 9322 h 9589"/>
              <a:gd name="connsiteX5" fmla="*/ 4867 w 9113"/>
              <a:gd name="connsiteY5" fmla="*/ 8470 h 9589"/>
              <a:gd name="connsiteX6" fmla="*/ 9113 w 9113"/>
              <a:gd name="connsiteY6" fmla="*/ 4922 h 9589"/>
              <a:gd name="connsiteX7" fmla="*/ 4849 w 9113"/>
              <a:gd name="connsiteY7" fmla="*/ 1322 h 9589"/>
              <a:gd name="connsiteX0" fmla="*/ 1166 w 5845"/>
              <a:gd name="connsiteY0" fmla="*/ 1537 h 9880"/>
              <a:gd name="connsiteX1" fmla="*/ 66 w 5845"/>
              <a:gd name="connsiteY1" fmla="*/ 662 h 9880"/>
              <a:gd name="connsiteX2" fmla="*/ 96 w 5845"/>
              <a:gd name="connsiteY2" fmla="*/ 689 h 9880"/>
              <a:gd name="connsiteX3" fmla="*/ 76 w 5845"/>
              <a:gd name="connsiteY3" fmla="*/ 9880 h 9880"/>
              <a:gd name="connsiteX4" fmla="*/ 1186 w 5845"/>
              <a:gd name="connsiteY4" fmla="*/ 8991 h 9880"/>
              <a:gd name="connsiteX5" fmla="*/ 5845 w 5845"/>
              <a:gd name="connsiteY5" fmla="*/ 5291 h 9880"/>
              <a:gd name="connsiteX6" fmla="*/ 1166 w 5845"/>
              <a:gd name="connsiteY6" fmla="*/ 1537 h 9880"/>
              <a:gd name="connsiteX0" fmla="*/ 1937 w 9942"/>
              <a:gd name="connsiteY0" fmla="*/ 914 h 9358"/>
              <a:gd name="connsiteX1" fmla="*/ 55 w 9942"/>
              <a:gd name="connsiteY1" fmla="*/ 28 h 9358"/>
              <a:gd name="connsiteX2" fmla="*/ 106 w 9942"/>
              <a:gd name="connsiteY2" fmla="*/ 55 h 9358"/>
              <a:gd name="connsiteX3" fmla="*/ 72 w 9942"/>
              <a:gd name="connsiteY3" fmla="*/ 9358 h 9358"/>
              <a:gd name="connsiteX4" fmla="*/ 1971 w 9942"/>
              <a:gd name="connsiteY4" fmla="*/ 8458 h 9358"/>
              <a:gd name="connsiteX5" fmla="*/ 9942 w 9942"/>
              <a:gd name="connsiteY5" fmla="*/ 4713 h 9358"/>
              <a:gd name="connsiteX6" fmla="*/ 1937 w 9942"/>
              <a:gd name="connsiteY6" fmla="*/ 914 h 9358"/>
              <a:gd name="connsiteX0" fmla="*/ 1991 w 10043"/>
              <a:gd name="connsiteY0" fmla="*/ 978 h 10001"/>
              <a:gd name="connsiteX1" fmla="*/ 98 w 10043"/>
              <a:gd name="connsiteY1" fmla="*/ 31 h 10001"/>
              <a:gd name="connsiteX2" fmla="*/ 150 w 10043"/>
              <a:gd name="connsiteY2" fmla="*/ 60 h 10001"/>
              <a:gd name="connsiteX3" fmla="*/ 115 w 10043"/>
              <a:gd name="connsiteY3" fmla="*/ 10001 h 10001"/>
              <a:gd name="connsiteX4" fmla="*/ 2025 w 10043"/>
              <a:gd name="connsiteY4" fmla="*/ 9039 h 10001"/>
              <a:gd name="connsiteX5" fmla="*/ 10043 w 10043"/>
              <a:gd name="connsiteY5" fmla="*/ 5037 h 10001"/>
              <a:gd name="connsiteX6" fmla="*/ 1991 w 10043"/>
              <a:gd name="connsiteY6" fmla="*/ 978 h 10001"/>
              <a:gd name="connsiteX0" fmla="*/ 1997 w 10049"/>
              <a:gd name="connsiteY0" fmla="*/ 978 h 10001"/>
              <a:gd name="connsiteX1" fmla="*/ 104 w 10049"/>
              <a:gd name="connsiteY1" fmla="*/ 31 h 10001"/>
              <a:gd name="connsiteX2" fmla="*/ 156 w 10049"/>
              <a:gd name="connsiteY2" fmla="*/ 60 h 10001"/>
              <a:gd name="connsiteX3" fmla="*/ 121 w 10049"/>
              <a:gd name="connsiteY3" fmla="*/ 10001 h 10001"/>
              <a:gd name="connsiteX4" fmla="*/ 2031 w 10049"/>
              <a:gd name="connsiteY4" fmla="*/ 9039 h 10001"/>
              <a:gd name="connsiteX5" fmla="*/ 10049 w 10049"/>
              <a:gd name="connsiteY5" fmla="*/ 5037 h 10001"/>
              <a:gd name="connsiteX6" fmla="*/ 1997 w 10049"/>
              <a:gd name="connsiteY6" fmla="*/ 978 h 10001"/>
              <a:gd name="connsiteX0" fmla="*/ 2009 w 10061"/>
              <a:gd name="connsiteY0" fmla="*/ 978 h 10001"/>
              <a:gd name="connsiteX1" fmla="*/ 116 w 10061"/>
              <a:gd name="connsiteY1" fmla="*/ 31 h 10001"/>
              <a:gd name="connsiteX2" fmla="*/ 168 w 10061"/>
              <a:gd name="connsiteY2" fmla="*/ 60 h 10001"/>
              <a:gd name="connsiteX3" fmla="*/ 133 w 10061"/>
              <a:gd name="connsiteY3" fmla="*/ 10001 h 10001"/>
              <a:gd name="connsiteX4" fmla="*/ 2043 w 10061"/>
              <a:gd name="connsiteY4" fmla="*/ 9039 h 10001"/>
              <a:gd name="connsiteX5" fmla="*/ 10061 w 10061"/>
              <a:gd name="connsiteY5" fmla="*/ 5037 h 10001"/>
              <a:gd name="connsiteX6" fmla="*/ 2009 w 10061"/>
              <a:gd name="connsiteY6" fmla="*/ 978 h 10001"/>
              <a:gd name="connsiteX0" fmla="*/ 2027 w 10079"/>
              <a:gd name="connsiteY0" fmla="*/ 978 h 10001"/>
              <a:gd name="connsiteX1" fmla="*/ 134 w 10079"/>
              <a:gd name="connsiteY1" fmla="*/ 31 h 10001"/>
              <a:gd name="connsiteX2" fmla="*/ 186 w 10079"/>
              <a:gd name="connsiteY2" fmla="*/ 60 h 10001"/>
              <a:gd name="connsiteX3" fmla="*/ 151 w 10079"/>
              <a:gd name="connsiteY3" fmla="*/ 10001 h 10001"/>
              <a:gd name="connsiteX4" fmla="*/ 2061 w 10079"/>
              <a:gd name="connsiteY4" fmla="*/ 9039 h 10001"/>
              <a:gd name="connsiteX5" fmla="*/ 10079 w 10079"/>
              <a:gd name="connsiteY5" fmla="*/ 5037 h 10001"/>
              <a:gd name="connsiteX6" fmla="*/ 2027 w 10079"/>
              <a:gd name="connsiteY6" fmla="*/ 978 h 10001"/>
              <a:gd name="connsiteX0" fmla="*/ 2027 w 9750"/>
              <a:gd name="connsiteY0" fmla="*/ 978 h 10001"/>
              <a:gd name="connsiteX1" fmla="*/ 134 w 9750"/>
              <a:gd name="connsiteY1" fmla="*/ 31 h 10001"/>
              <a:gd name="connsiteX2" fmla="*/ 186 w 9750"/>
              <a:gd name="connsiteY2" fmla="*/ 60 h 10001"/>
              <a:gd name="connsiteX3" fmla="*/ 151 w 9750"/>
              <a:gd name="connsiteY3" fmla="*/ 10001 h 10001"/>
              <a:gd name="connsiteX4" fmla="*/ 2061 w 9750"/>
              <a:gd name="connsiteY4" fmla="*/ 9039 h 10001"/>
              <a:gd name="connsiteX5" fmla="*/ 9750 w 9750"/>
              <a:gd name="connsiteY5" fmla="*/ 4975 h 10001"/>
              <a:gd name="connsiteX6" fmla="*/ 2027 w 9750"/>
              <a:gd name="connsiteY6" fmla="*/ 978 h 10001"/>
              <a:gd name="connsiteX0" fmla="*/ 2079 w 10000"/>
              <a:gd name="connsiteY0" fmla="*/ 978 h 10000"/>
              <a:gd name="connsiteX1" fmla="*/ 137 w 10000"/>
              <a:gd name="connsiteY1" fmla="*/ 31 h 10000"/>
              <a:gd name="connsiteX2" fmla="*/ 191 w 10000"/>
              <a:gd name="connsiteY2" fmla="*/ 60 h 10000"/>
              <a:gd name="connsiteX3" fmla="*/ 155 w 10000"/>
              <a:gd name="connsiteY3" fmla="*/ 10000 h 10000"/>
              <a:gd name="connsiteX4" fmla="*/ 2114 w 10000"/>
              <a:gd name="connsiteY4" fmla="*/ 9038 h 10000"/>
              <a:gd name="connsiteX5" fmla="*/ 10000 w 10000"/>
              <a:gd name="connsiteY5" fmla="*/ 5087 h 10000"/>
              <a:gd name="connsiteX6" fmla="*/ 2079 w 10000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" h="10000">
                <a:moveTo>
                  <a:pt x="2079" y="978"/>
                </a:moveTo>
                <a:lnTo>
                  <a:pt x="137" y="31"/>
                </a:lnTo>
                <a:cubicBezTo>
                  <a:pt x="155" y="31"/>
                  <a:pt x="214" y="-54"/>
                  <a:pt x="191" y="60"/>
                </a:cubicBezTo>
                <a:cubicBezTo>
                  <a:pt x="93" y="526"/>
                  <a:pt x="-165" y="8503"/>
                  <a:pt x="155" y="10000"/>
                </a:cubicBezTo>
                <a:lnTo>
                  <a:pt x="2114" y="9038"/>
                </a:lnTo>
                <a:lnTo>
                  <a:pt x="10189" y="5087"/>
                </a:lnTo>
                <a:lnTo>
                  <a:pt x="2079" y="97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9AA798C0-2E8A-4094-BE04-32923C6A64A3}"/>
              </a:ext>
            </a:extLst>
          </p:cNvPr>
          <p:cNvSpPr>
            <a:spLocks/>
          </p:cNvSpPr>
          <p:nvPr/>
        </p:nvSpPr>
        <p:spPr bwMode="auto">
          <a:xfrm>
            <a:off x="3664940" y="3851157"/>
            <a:ext cx="2378818" cy="2579738"/>
          </a:xfrm>
          <a:custGeom>
            <a:avLst/>
            <a:gdLst>
              <a:gd name="T0" fmla="*/ 240 w 719"/>
              <a:gd name="T1" fmla="*/ 275 h 981"/>
              <a:gd name="T2" fmla="*/ 126 w 719"/>
              <a:gd name="T3" fmla="*/ 341 h 981"/>
              <a:gd name="T4" fmla="*/ 130 w 719"/>
              <a:gd name="T5" fmla="*/ 340 h 981"/>
              <a:gd name="T6" fmla="*/ 0 w 719"/>
              <a:gd name="T7" fmla="*/ 619 h 981"/>
              <a:gd name="T8" fmla="*/ 364 w 719"/>
              <a:gd name="T9" fmla="*/ 980 h 981"/>
              <a:gd name="T10" fmla="*/ 719 w 719"/>
              <a:gd name="T11" fmla="*/ 690 h 981"/>
              <a:gd name="T12" fmla="*/ 719 w 719"/>
              <a:gd name="T13" fmla="*/ 545 h 981"/>
              <a:gd name="T14" fmla="*/ 719 w 719"/>
              <a:gd name="T15" fmla="*/ 0 h 981"/>
              <a:gd name="T16" fmla="*/ 240 w 719"/>
              <a:gd name="T17" fmla="*/ 275 h 981"/>
              <a:gd name="connsiteX0" fmla="*/ 1586 w 8248"/>
              <a:gd name="connsiteY0" fmla="*/ 2803 h 10102"/>
              <a:gd name="connsiteX1" fmla="*/ 0 w 8248"/>
              <a:gd name="connsiteY1" fmla="*/ 3476 h 10102"/>
              <a:gd name="connsiteX2" fmla="*/ 56 w 8248"/>
              <a:gd name="connsiteY2" fmla="*/ 3466 h 10102"/>
              <a:gd name="connsiteX3" fmla="*/ 3311 w 8248"/>
              <a:gd name="connsiteY3" fmla="*/ 9990 h 10102"/>
              <a:gd name="connsiteX4" fmla="*/ 8248 w 8248"/>
              <a:gd name="connsiteY4" fmla="*/ 7034 h 10102"/>
              <a:gd name="connsiteX5" fmla="*/ 8248 w 8248"/>
              <a:gd name="connsiteY5" fmla="*/ 5556 h 10102"/>
              <a:gd name="connsiteX6" fmla="*/ 8248 w 8248"/>
              <a:gd name="connsiteY6" fmla="*/ 0 h 10102"/>
              <a:gd name="connsiteX7" fmla="*/ 1586 w 8248"/>
              <a:gd name="connsiteY7" fmla="*/ 2803 h 10102"/>
              <a:gd name="connsiteX0" fmla="*/ 1923 w 10000"/>
              <a:gd name="connsiteY0" fmla="*/ 2775 h 6963"/>
              <a:gd name="connsiteX1" fmla="*/ 0 w 10000"/>
              <a:gd name="connsiteY1" fmla="*/ 3441 h 6963"/>
              <a:gd name="connsiteX2" fmla="*/ 68 w 10000"/>
              <a:gd name="connsiteY2" fmla="*/ 3431 h 6963"/>
              <a:gd name="connsiteX3" fmla="*/ 10000 w 10000"/>
              <a:gd name="connsiteY3" fmla="*/ 6963 h 6963"/>
              <a:gd name="connsiteX4" fmla="*/ 10000 w 10000"/>
              <a:gd name="connsiteY4" fmla="*/ 5500 h 6963"/>
              <a:gd name="connsiteX5" fmla="*/ 10000 w 10000"/>
              <a:gd name="connsiteY5" fmla="*/ 0 h 6963"/>
              <a:gd name="connsiteX6" fmla="*/ 1923 w 10000"/>
              <a:gd name="connsiteY6" fmla="*/ 2775 h 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6963">
                <a:moveTo>
                  <a:pt x="1923" y="2775"/>
                </a:moveTo>
                <a:lnTo>
                  <a:pt x="0" y="3441"/>
                </a:lnTo>
                <a:cubicBezTo>
                  <a:pt x="17" y="3431"/>
                  <a:pt x="51" y="3431"/>
                  <a:pt x="68" y="3431"/>
                </a:cubicBezTo>
                <a:cubicBezTo>
                  <a:pt x="1735" y="4018"/>
                  <a:pt x="8345" y="6618"/>
                  <a:pt x="10000" y="6963"/>
                </a:cubicBezTo>
                <a:lnTo>
                  <a:pt x="10000" y="5500"/>
                </a:lnTo>
                <a:lnTo>
                  <a:pt x="10000" y="0"/>
                </a:lnTo>
                <a:lnTo>
                  <a:pt x="1923" y="2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19CA4E2B-6D4A-4F49-A6AB-263BB0100911}"/>
              </a:ext>
            </a:extLst>
          </p:cNvPr>
          <p:cNvSpPr>
            <a:spLocks/>
          </p:cNvSpPr>
          <p:nvPr/>
        </p:nvSpPr>
        <p:spPr bwMode="auto">
          <a:xfrm>
            <a:off x="6072393" y="3844806"/>
            <a:ext cx="2353028" cy="2586088"/>
          </a:xfrm>
          <a:custGeom>
            <a:avLst/>
            <a:gdLst>
              <a:gd name="T0" fmla="*/ 587 w 759"/>
              <a:gd name="T1" fmla="*/ 340 h 1033"/>
              <a:gd name="T2" fmla="*/ 482 w 759"/>
              <a:gd name="T3" fmla="*/ 279 h 1033"/>
              <a:gd name="T4" fmla="*/ 0 w 759"/>
              <a:gd name="T5" fmla="*/ 0 h 1033"/>
              <a:gd name="T6" fmla="*/ 0 w 759"/>
              <a:gd name="T7" fmla="*/ 545 h 1033"/>
              <a:gd name="T8" fmla="*/ 0 w 759"/>
              <a:gd name="T9" fmla="*/ 690 h 1033"/>
              <a:gd name="T10" fmla="*/ 0 w 759"/>
              <a:gd name="T11" fmla="*/ 689 h 1033"/>
              <a:gd name="T12" fmla="*/ 173 w 759"/>
              <a:gd name="T13" fmla="*/ 932 h 1033"/>
              <a:gd name="T14" fmla="*/ 669 w 759"/>
              <a:gd name="T15" fmla="*/ 801 h 1033"/>
              <a:gd name="T16" fmla="*/ 587 w 759"/>
              <a:gd name="T17" fmla="*/ 340 h 1033"/>
              <a:gd name="connsiteX0" fmla="*/ 7734 w 9459"/>
              <a:gd name="connsiteY0" fmla="*/ 3291 h 7881"/>
              <a:gd name="connsiteX1" fmla="*/ 6350 w 9459"/>
              <a:gd name="connsiteY1" fmla="*/ 2701 h 7881"/>
              <a:gd name="connsiteX2" fmla="*/ 0 w 9459"/>
              <a:gd name="connsiteY2" fmla="*/ 0 h 7881"/>
              <a:gd name="connsiteX3" fmla="*/ 0 w 9459"/>
              <a:gd name="connsiteY3" fmla="*/ 5276 h 7881"/>
              <a:gd name="connsiteX4" fmla="*/ 0 w 9459"/>
              <a:gd name="connsiteY4" fmla="*/ 6680 h 7881"/>
              <a:gd name="connsiteX5" fmla="*/ 0 w 9459"/>
              <a:gd name="connsiteY5" fmla="*/ 6670 h 7881"/>
              <a:gd name="connsiteX6" fmla="*/ 8814 w 9459"/>
              <a:gd name="connsiteY6" fmla="*/ 7754 h 7881"/>
              <a:gd name="connsiteX7" fmla="*/ 7734 w 9459"/>
              <a:gd name="connsiteY7" fmla="*/ 3291 h 7881"/>
              <a:gd name="connsiteX0" fmla="*/ 8176 w 8176"/>
              <a:gd name="connsiteY0" fmla="*/ 4176 h 8476"/>
              <a:gd name="connsiteX1" fmla="*/ 6713 w 8176"/>
              <a:gd name="connsiteY1" fmla="*/ 3427 h 8476"/>
              <a:gd name="connsiteX2" fmla="*/ 0 w 8176"/>
              <a:gd name="connsiteY2" fmla="*/ 0 h 8476"/>
              <a:gd name="connsiteX3" fmla="*/ 0 w 8176"/>
              <a:gd name="connsiteY3" fmla="*/ 6695 h 8476"/>
              <a:gd name="connsiteX4" fmla="*/ 0 w 8176"/>
              <a:gd name="connsiteY4" fmla="*/ 8476 h 8476"/>
              <a:gd name="connsiteX5" fmla="*/ 0 w 8176"/>
              <a:gd name="connsiteY5" fmla="*/ 8463 h 8476"/>
              <a:gd name="connsiteX6" fmla="*/ 8176 w 8176"/>
              <a:gd name="connsiteY6" fmla="*/ 4176 h 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" h="8476">
                <a:moveTo>
                  <a:pt x="8176" y="4176"/>
                </a:moveTo>
                <a:lnTo>
                  <a:pt x="6713" y="3427"/>
                </a:lnTo>
                <a:lnTo>
                  <a:pt x="0" y="0"/>
                </a:lnTo>
                <a:lnTo>
                  <a:pt x="0" y="6695"/>
                </a:lnTo>
                <a:lnTo>
                  <a:pt x="0" y="8476"/>
                </a:lnTo>
                <a:lnTo>
                  <a:pt x="0" y="8463"/>
                </a:lnTo>
                <a:cubicBezTo>
                  <a:pt x="1363" y="7746"/>
                  <a:pt x="7057" y="5015"/>
                  <a:pt x="8176" y="417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F623AAB3-EC1B-446A-9FE4-0161C7A17F3B}"/>
              </a:ext>
            </a:extLst>
          </p:cNvPr>
          <p:cNvSpPr>
            <a:spLocks/>
          </p:cNvSpPr>
          <p:nvPr/>
        </p:nvSpPr>
        <p:spPr bwMode="auto">
          <a:xfrm>
            <a:off x="6142001" y="2563596"/>
            <a:ext cx="2301057" cy="2532116"/>
          </a:xfrm>
          <a:custGeom>
            <a:avLst/>
            <a:gdLst>
              <a:gd name="T0" fmla="*/ 1030 w 1130"/>
              <a:gd name="T1" fmla="*/ 220 h 778"/>
              <a:gd name="T2" fmla="*/ 589 w 1130"/>
              <a:gd name="T3" fmla="*/ 62 h 778"/>
              <a:gd name="T4" fmla="*/ 591 w 1130"/>
              <a:gd name="T5" fmla="*/ 60 h 778"/>
              <a:gd name="T6" fmla="*/ 485 w 1130"/>
              <a:gd name="T7" fmla="*/ 121 h 778"/>
              <a:gd name="T8" fmla="*/ 0 w 1130"/>
              <a:gd name="T9" fmla="*/ 401 h 778"/>
              <a:gd name="T10" fmla="*/ 482 w 1130"/>
              <a:gd name="T11" fmla="*/ 680 h 778"/>
              <a:gd name="T12" fmla="*/ 587 w 1130"/>
              <a:gd name="T13" fmla="*/ 741 h 778"/>
              <a:gd name="T14" fmla="*/ 586 w 1130"/>
              <a:gd name="T15" fmla="*/ 740 h 778"/>
              <a:gd name="T16" fmla="*/ 897 w 1130"/>
              <a:gd name="T17" fmla="*/ 716 h 778"/>
              <a:gd name="T18" fmla="*/ 1030 w 1130"/>
              <a:gd name="T19" fmla="*/ 220 h 778"/>
              <a:gd name="connsiteX0" fmla="*/ 9115 w 9115"/>
              <a:gd name="connsiteY0" fmla="*/ 2332 h 9028"/>
              <a:gd name="connsiteX1" fmla="*/ 5212 w 9115"/>
              <a:gd name="connsiteY1" fmla="*/ 301 h 9028"/>
              <a:gd name="connsiteX2" fmla="*/ 5230 w 9115"/>
              <a:gd name="connsiteY2" fmla="*/ 275 h 9028"/>
              <a:gd name="connsiteX3" fmla="*/ 4292 w 9115"/>
              <a:gd name="connsiteY3" fmla="*/ 1059 h 9028"/>
              <a:gd name="connsiteX4" fmla="*/ 0 w 9115"/>
              <a:gd name="connsiteY4" fmla="*/ 4658 h 9028"/>
              <a:gd name="connsiteX5" fmla="*/ 4265 w 9115"/>
              <a:gd name="connsiteY5" fmla="*/ 8244 h 9028"/>
              <a:gd name="connsiteX6" fmla="*/ 5195 w 9115"/>
              <a:gd name="connsiteY6" fmla="*/ 9028 h 9028"/>
              <a:gd name="connsiteX7" fmla="*/ 5186 w 9115"/>
              <a:gd name="connsiteY7" fmla="*/ 9016 h 9028"/>
              <a:gd name="connsiteX8" fmla="*/ 9115 w 9115"/>
              <a:gd name="connsiteY8" fmla="*/ 2332 h 9028"/>
              <a:gd name="connsiteX0" fmla="*/ 5690 w 5738"/>
              <a:gd name="connsiteY0" fmla="*/ 9682 h 9695"/>
              <a:gd name="connsiteX1" fmla="*/ 5718 w 5738"/>
              <a:gd name="connsiteY1" fmla="*/ 28 h 9695"/>
              <a:gd name="connsiteX2" fmla="*/ 5738 w 5738"/>
              <a:gd name="connsiteY2" fmla="*/ 0 h 9695"/>
              <a:gd name="connsiteX3" fmla="*/ 4709 w 5738"/>
              <a:gd name="connsiteY3" fmla="*/ 868 h 9695"/>
              <a:gd name="connsiteX4" fmla="*/ 0 w 5738"/>
              <a:gd name="connsiteY4" fmla="*/ 4855 h 9695"/>
              <a:gd name="connsiteX5" fmla="*/ 4679 w 5738"/>
              <a:gd name="connsiteY5" fmla="*/ 8827 h 9695"/>
              <a:gd name="connsiteX6" fmla="*/ 5699 w 5738"/>
              <a:gd name="connsiteY6" fmla="*/ 9695 h 9695"/>
              <a:gd name="connsiteX7" fmla="*/ 5690 w 5738"/>
              <a:gd name="connsiteY7" fmla="*/ 9682 h 9695"/>
              <a:gd name="connsiteX0" fmla="*/ 9711 w 9795"/>
              <a:gd name="connsiteY0" fmla="*/ 9987 h 10000"/>
              <a:gd name="connsiteX1" fmla="*/ 9760 w 9795"/>
              <a:gd name="connsiteY1" fmla="*/ 29 h 10000"/>
              <a:gd name="connsiteX2" fmla="*/ 9795 w 9795"/>
              <a:gd name="connsiteY2" fmla="*/ 0 h 10000"/>
              <a:gd name="connsiteX3" fmla="*/ 8002 w 9795"/>
              <a:gd name="connsiteY3" fmla="*/ 895 h 10000"/>
              <a:gd name="connsiteX4" fmla="*/ 0 w 9795"/>
              <a:gd name="connsiteY4" fmla="*/ 5000 h 10000"/>
              <a:gd name="connsiteX5" fmla="*/ 7949 w 9795"/>
              <a:gd name="connsiteY5" fmla="*/ 9105 h 10000"/>
              <a:gd name="connsiteX6" fmla="*/ 9727 w 9795"/>
              <a:gd name="connsiteY6" fmla="*/ 10000 h 10000"/>
              <a:gd name="connsiteX7" fmla="*/ 9711 w 9795"/>
              <a:gd name="connsiteY7" fmla="*/ 9987 h 10000"/>
              <a:gd name="connsiteX0" fmla="*/ 9823 w 9909"/>
              <a:gd name="connsiteY0" fmla="*/ 9987 h 10000"/>
              <a:gd name="connsiteX1" fmla="*/ 9873 w 9909"/>
              <a:gd name="connsiteY1" fmla="*/ 29 h 10000"/>
              <a:gd name="connsiteX2" fmla="*/ 9909 w 9909"/>
              <a:gd name="connsiteY2" fmla="*/ 0 h 10000"/>
              <a:gd name="connsiteX3" fmla="*/ 8078 w 9909"/>
              <a:gd name="connsiteY3" fmla="*/ 895 h 10000"/>
              <a:gd name="connsiteX4" fmla="*/ 0 w 9909"/>
              <a:gd name="connsiteY4" fmla="*/ 5050 h 10000"/>
              <a:gd name="connsiteX5" fmla="*/ 8024 w 9909"/>
              <a:gd name="connsiteY5" fmla="*/ 9105 h 10000"/>
              <a:gd name="connsiteX6" fmla="*/ 9840 w 9909"/>
              <a:gd name="connsiteY6" fmla="*/ 10000 h 10000"/>
              <a:gd name="connsiteX7" fmla="*/ 9823 w 9909"/>
              <a:gd name="connsiteY7" fmla="*/ 99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" h="10000">
                <a:moveTo>
                  <a:pt x="9823" y="9987"/>
                </a:moveTo>
                <a:cubicBezTo>
                  <a:pt x="9829" y="8325"/>
                  <a:pt x="9859" y="1694"/>
                  <a:pt x="9873" y="29"/>
                </a:cubicBezTo>
                <a:cubicBezTo>
                  <a:pt x="9873" y="14"/>
                  <a:pt x="9892" y="0"/>
                  <a:pt x="9909" y="0"/>
                </a:cubicBezTo>
                <a:cubicBezTo>
                  <a:pt x="9298" y="298"/>
                  <a:pt x="9729" y="53"/>
                  <a:pt x="8078" y="895"/>
                </a:cubicBezTo>
                <a:lnTo>
                  <a:pt x="0" y="5050"/>
                </a:lnTo>
                <a:lnTo>
                  <a:pt x="8024" y="9105"/>
                </a:lnTo>
                <a:cubicBezTo>
                  <a:pt x="9664" y="9930"/>
                  <a:pt x="9234" y="9702"/>
                  <a:pt x="9840" y="10000"/>
                </a:cubicBezTo>
                <a:cubicBezTo>
                  <a:pt x="9834" y="9996"/>
                  <a:pt x="9829" y="9991"/>
                  <a:pt x="9823" y="998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092CE7-2AE1-403D-9805-595BA3C72B2C}"/>
              </a:ext>
            </a:extLst>
          </p:cNvPr>
          <p:cNvGrpSpPr/>
          <p:nvPr/>
        </p:nvGrpSpPr>
        <p:grpSpPr>
          <a:xfrm>
            <a:off x="5466130" y="3253202"/>
            <a:ext cx="1192402" cy="1192949"/>
            <a:chOff x="5085900" y="2736410"/>
            <a:chExt cx="1953921" cy="1954816"/>
          </a:xfrm>
        </p:grpSpPr>
        <p:sp>
          <p:nvSpPr>
            <p:cNvPr id="55" name="Oval 141">
              <a:extLst>
                <a:ext uri="{FF2B5EF4-FFF2-40B4-BE49-F238E27FC236}">
                  <a16:creationId xmlns:a16="http://schemas.microsoft.com/office/drawing/2014/main" id="{4B9B43A0-45FF-422D-A030-6E7381D3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00" y="2736410"/>
              <a:ext cx="1953921" cy="1954816"/>
            </a:xfrm>
            <a:prstGeom prst="ellipse">
              <a:avLst/>
            </a:prstGeom>
            <a:noFill/>
            <a:ln w="2095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146">
              <a:extLst>
                <a:ext uri="{FF2B5EF4-FFF2-40B4-BE49-F238E27FC236}">
                  <a16:creationId xmlns:a16="http://schemas.microsoft.com/office/drawing/2014/main" id="{88FB404F-8BA2-48D0-93CC-C3B353A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792" y="2965512"/>
              <a:ext cx="1522138" cy="1522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830436-C023-4375-B56E-0E332A1F52C8}"/>
              </a:ext>
            </a:extLst>
          </p:cNvPr>
          <p:cNvSpPr txBox="1"/>
          <p:nvPr/>
        </p:nvSpPr>
        <p:spPr>
          <a:xfrm>
            <a:off x="-350229" y="5037775"/>
            <a:ext cx="4743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Автоматическая интеграция интерфейсов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с CMS для сохранения введенных пользователем данных.</a:t>
            </a:r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F660A3C4-8C48-44D7-9A96-C8C6FCD282EC}"/>
              </a:ext>
            </a:extLst>
          </p:cNvPr>
          <p:cNvSpPr/>
          <p:nvPr/>
        </p:nvSpPr>
        <p:spPr>
          <a:xfrm>
            <a:off x="9034813" y="2795199"/>
            <a:ext cx="3899304" cy="17235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Платформенный плагин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расширяющий настройки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компонентов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Позволяющий настраивать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логику, интеграции,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делать предпросмотр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макетов и экспортировать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код существующих проектов.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1FED77-209A-4F47-8A69-5607816AE0DF}"/>
              </a:ext>
            </a:extLst>
          </p:cNvPr>
          <p:cNvSpPr txBox="1"/>
          <p:nvPr/>
        </p:nvSpPr>
        <p:spPr>
          <a:xfrm>
            <a:off x="7009582" y="3373313"/>
            <a:ext cx="14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FIGMA PLUGIN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68520B-4B5A-406B-BFC8-CF80213FD074}"/>
              </a:ext>
            </a:extLst>
          </p:cNvPr>
          <p:cNvSpPr txBox="1"/>
          <p:nvPr/>
        </p:nvSpPr>
        <p:spPr>
          <a:xfrm>
            <a:off x="6386959" y="4746425"/>
            <a:ext cx="20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CODE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EXPORT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D00782-437D-4BD2-8368-6A36EDA652BC}"/>
              </a:ext>
            </a:extLst>
          </p:cNvPr>
          <p:cNvSpPr txBox="1"/>
          <p:nvPr/>
        </p:nvSpPr>
        <p:spPr>
          <a:xfrm>
            <a:off x="4555497" y="4645513"/>
            <a:ext cx="205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HEADLESS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CMS DATA STORAGE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65ED79-880D-435E-A0FF-B8D2E4E7B7DE}"/>
              </a:ext>
            </a:extLst>
          </p:cNvPr>
          <p:cNvSpPr txBox="1"/>
          <p:nvPr/>
        </p:nvSpPr>
        <p:spPr>
          <a:xfrm>
            <a:off x="3733492" y="3368510"/>
            <a:ext cx="195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API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GENERAT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OR</a:t>
            </a:r>
            <a:endParaRPr lang="ru-RU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92686E-32E5-4E60-AD2F-0741B2237C4B}"/>
              </a:ext>
            </a:extLst>
          </p:cNvPr>
          <p:cNvSpPr txBox="1"/>
          <p:nvPr/>
        </p:nvSpPr>
        <p:spPr>
          <a:xfrm>
            <a:off x="4746001" y="2292921"/>
            <a:ext cx="101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CI / CD</a:t>
            </a:r>
            <a:endParaRPr lang="ru-RU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9986FE-E737-4240-917C-9DFB189DCE57}"/>
              </a:ext>
            </a:extLst>
          </p:cNvPr>
          <p:cNvSpPr txBox="1"/>
          <p:nvPr/>
        </p:nvSpPr>
        <p:spPr>
          <a:xfrm>
            <a:off x="6350037" y="2277200"/>
            <a:ext cx="145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ASSETS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5D0CAE-A969-40CB-85D7-CF481C3CA55D}"/>
              </a:ext>
            </a:extLst>
          </p:cNvPr>
          <p:cNvSpPr txBox="1"/>
          <p:nvPr/>
        </p:nvSpPr>
        <p:spPr>
          <a:xfrm>
            <a:off x="8448571" y="1111069"/>
            <a:ext cx="3509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Библиотека готовых компонентов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из которых можно строить UI.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Полное соответствие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Корпоративному Brand Book.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B22F14-4EDA-418C-B504-A31C172C0DB6}"/>
              </a:ext>
            </a:extLst>
          </p:cNvPr>
          <p:cNvSpPr txBox="1"/>
          <p:nvPr/>
        </p:nvSpPr>
        <p:spPr>
          <a:xfrm>
            <a:off x="-326616" y="3133754"/>
            <a:ext cx="317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Автогенерация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RestAPI для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пользовательских данных.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ED8C55-95FD-43A4-936A-2600950B3AE6}"/>
              </a:ext>
            </a:extLst>
          </p:cNvPr>
          <p:cNvSpPr txBox="1"/>
          <p:nvPr/>
        </p:nvSpPr>
        <p:spPr>
          <a:xfrm>
            <a:off x="8527750" y="5121634"/>
            <a:ext cx="366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 экспорта отрисованного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интерфейса в исполняемый код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на базе Корпоративного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UI Framework-а.</a:t>
            </a:r>
            <a:endParaRPr lang="ru-RU" sz="14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73" name="Rectangle 184">
            <a:extLst>
              <a:ext uri="{FF2B5EF4-FFF2-40B4-BE49-F238E27FC236}">
                <a16:creationId xmlns:a16="http://schemas.microsoft.com/office/drawing/2014/main" id="{DD7DDAC8-3D1C-4DC7-A3FD-975A76C2951C}"/>
              </a:ext>
            </a:extLst>
          </p:cNvPr>
          <p:cNvSpPr/>
          <p:nvPr/>
        </p:nvSpPr>
        <p:spPr>
          <a:xfrm>
            <a:off x="124082" y="1263872"/>
            <a:ext cx="3952241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Запуск CI/CD процессов из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 Plugin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Автоматическое создание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Gitlab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Модели данных для Headless CMS,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Код пользовательского интерфейса.</a:t>
            </a:r>
            <a:endParaRPr lang="en-IN" sz="1400" b="1">
              <a:solidFill>
                <a:schemeClr val="bg2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ED94984-9843-4491-97FE-E0A4DA1C68E5}"/>
              </a:ext>
            </a:extLst>
          </p:cNvPr>
          <p:cNvSpPr txBox="1">
            <a:spLocks/>
          </p:cNvSpPr>
          <p:nvPr/>
        </p:nvSpPr>
        <p:spPr>
          <a:xfrm>
            <a:off x="194435" y="223824"/>
            <a:ext cx="8554710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КОМПОНЕНТЫ </a:t>
            </a:r>
            <a:r>
              <a:rPr lang="en-US" sz="3000"/>
              <a:t>LOW-CODE </a:t>
            </a:r>
            <a:r>
              <a:rPr lang="ru-RU" sz="3000"/>
              <a:t>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339717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E83ED-9E28-F547-AD19-AEC20AB184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/>
              <a:t>СОСТАВ </a:t>
            </a:r>
            <a:r>
              <a:rPr lang="en-US"/>
              <a:t>LOW-CODE </a:t>
            </a:r>
            <a:r>
              <a:rPr lang="ru-RU"/>
              <a:t>ПЛАТФОРМЫ</a:t>
            </a:r>
          </a:p>
        </p:txBody>
      </p:sp>
      <p:grpSp>
        <p:nvGrpSpPr>
          <p:cNvPr id="39" name="Group 51">
            <a:extLst>
              <a:ext uri="{FF2B5EF4-FFF2-40B4-BE49-F238E27FC236}">
                <a16:creationId xmlns:a16="http://schemas.microsoft.com/office/drawing/2014/main" id="{998A8842-B1B9-4B83-81E4-BEAA2C37BFE5}"/>
              </a:ext>
            </a:extLst>
          </p:cNvPr>
          <p:cNvGrpSpPr/>
          <p:nvPr/>
        </p:nvGrpSpPr>
        <p:grpSpPr>
          <a:xfrm>
            <a:off x="2625877" y="884851"/>
            <a:ext cx="6719100" cy="5977946"/>
            <a:chOff x="2719014" y="722291"/>
            <a:chExt cx="6719100" cy="5977946"/>
          </a:xfrm>
        </p:grpSpPr>
        <p:sp>
          <p:nvSpPr>
            <p:cNvPr id="40" name="Arc 47">
              <a:extLst>
                <a:ext uri="{FF2B5EF4-FFF2-40B4-BE49-F238E27FC236}">
                  <a16:creationId xmlns:a16="http://schemas.microsoft.com/office/drawing/2014/main" id="{80E34EE5-8F9F-403F-A787-44B074281B20}"/>
                </a:ext>
              </a:extLst>
            </p:cNvPr>
            <p:cNvSpPr/>
            <p:nvPr/>
          </p:nvSpPr>
          <p:spPr>
            <a:xfrm>
              <a:off x="2719014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c 48">
              <a:extLst>
                <a:ext uri="{FF2B5EF4-FFF2-40B4-BE49-F238E27FC236}">
                  <a16:creationId xmlns:a16="http://schemas.microsoft.com/office/drawing/2014/main" id="{EC900EF8-7945-4A11-A9D1-3D71A157EAC1}"/>
                </a:ext>
              </a:extLst>
            </p:cNvPr>
            <p:cNvSpPr/>
            <p:nvPr/>
          </p:nvSpPr>
          <p:spPr>
            <a:xfrm flipH="1">
              <a:off x="3460168" y="722291"/>
              <a:ext cx="5977946" cy="5977946"/>
            </a:xfrm>
            <a:prstGeom prst="arc">
              <a:avLst>
                <a:gd name="adj1" fmla="val 8324579"/>
                <a:gd name="adj2" fmla="val 13391787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Shape1">
            <a:extLst>
              <a:ext uri="{FF2B5EF4-FFF2-40B4-BE49-F238E27FC236}">
                <a16:creationId xmlns:a16="http://schemas.microsoft.com/office/drawing/2014/main" id="{1EBA0130-9128-4D8F-B0F4-F041EF6D6679}"/>
              </a:ext>
            </a:extLst>
          </p:cNvPr>
          <p:cNvSpPr/>
          <p:nvPr/>
        </p:nvSpPr>
        <p:spPr>
          <a:xfrm>
            <a:off x="8210819" y="1480026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01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3" name="Shape1">
            <a:extLst>
              <a:ext uri="{FF2B5EF4-FFF2-40B4-BE49-F238E27FC236}">
                <a16:creationId xmlns:a16="http://schemas.microsoft.com/office/drawing/2014/main" id="{3F6B34E1-376B-44E9-9677-4C18AA7C3BE0}"/>
              </a:ext>
            </a:extLst>
          </p:cNvPr>
          <p:cNvSpPr/>
          <p:nvPr/>
        </p:nvSpPr>
        <p:spPr>
          <a:xfrm>
            <a:off x="8990700" y="349315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02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Shape1">
            <a:extLst>
              <a:ext uri="{FF2B5EF4-FFF2-40B4-BE49-F238E27FC236}">
                <a16:creationId xmlns:a16="http://schemas.microsoft.com/office/drawing/2014/main" id="{78D3704C-EC72-4337-9F53-24D6158EE2D1}"/>
              </a:ext>
            </a:extLst>
          </p:cNvPr>
          <p:cNvSpPr/>
          <p:nvPr/>
        </p:nvSpPr>
        <p:spPr>
          <a:xfrm>
            <a:off x="8124422" y="5534849"/>
            <a:ext cx="706259" cy="7077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03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5" name="Shape1">
            <a:extLst>
              <a:ext uri="{FF2B5EF4-FFF2-40B4-BE49-F238E27FC236}">
                <a16:creationId xmlns:a16="http://schemas.microsoft.com/office/drawing/2014/main" id="{CD22F9E2-7DC6-446D-A271-9E136A651980}"/>
              </a:ext>
            </a:extLst>
          </p:cNvPr>
          <p:cNvSpPr/>
          <p:nvPr/>
        </p:nvSpPr>
        <p:spPr>
          <a:xfrm flipH="1">
            <a:off x="3082766" y="149946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06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6" name="Shape1">
            <a:extLst>
              <a:ext uri="{FF2B5EF4-FFF2-40B4-BE49-F238E27FC236}">
                <a16:creationId xmlns:a16="http://schemas.microsoft.com/office/drawing/2014/main" id="{D49C6D78-D881-4FE5-8A74-C7398F8F17E2}"/>
              </a:ext>
            </a:extLst>
          </p:cNvPr>
          <p:cNvSpPr/>
          <p:nvPr/>
        </p:nvSpPr>
        <p:spPr>
          <a:xfrm flipH="1">
            <a:off x="2286079" y="3509800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N" sz="24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05</a:t>
            </a:r>
            <a:endParaRPr sz="240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Shape1">
            <a:extLst>
              <a:ext uri="{FF2B5EF4-FFF2-40B4-BE49-F238E27FC236}">
                <a16:creationId xmlns:a16="http://schemas.microsoft.com/office/drawing/2014/main" id="{7E209901-1709-4A25-8FC8-EDF6318B4FBD}"/>
              </a:ext>
            </a:extLst>
          </p:cNvPr>
          <p:cNvSpPr/>
          <p:nvPr/>
        </p:nvSpPr>
        <p:spPr>
          <a:xfrm flipH="1">
            <a:off x="3169163" y="5554283"/>
            <a:ext cx="706259" cy="7077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22C13D38-9A4F-488A-8F04-F6CD3AA0C331}"/>
              </a:ext>
            </a:extLst>
          </p:cNvPr>
          <p:cNvSpPr>
            <a:spLocks/>
          </p:cNvSpPr>
          <p:nvPr/>
        </p:nvSpPr>
        <p:spPr bwMode="auto">
          <a:xfrm>
            <a:off x="6058586" y="1242990"/>
            <a:ext cx="2354134" cy="2608165"/>
          </a:xfrm>
          <a:custGeom>
            <a:avLst/>
            <a:gdLst>
              <a:gd name="T0" fmla="*/ 360 w 722"/>
              <a:gd name="T1" fmla="*/ 0 h 983"/>
              <a:gd name="T2" fmla="*/ 0 w 722"/>
              <a:gd name="T3" fmla="*/ 311 h 983"/>
              <a:gd name="T4" fmla="*/ 0 w 722"/>
              <a:gd name="T5" fmla="*/ 305 h 983"/>
              <a:gd name="T6" fmla="*/ 0 w 722"/>
              <a:gd name="T7" fmla="*/ 421 h 983"/>
              <a:gd name="T8" fmla="*/ 0 w 722"/>
              <a:gd name="T9" fmla="*/ 983 h 983"/>
              <a:gd name="T10" fmla="*/ 485 w 722"/>
              <a:gd name="T11" fmla="*/ 703 h 983"/>
              <a:gd name="T12" fmla="*/ 591 w 722"/>
              <a:gd name="T13" fmla="*/ 642 h 983"/>
              <a:gd name="T14" fmla="*/ 722 w 722"/>
              <a:gd name="T15" fmla="*/ 362 h 983"/>
              <a:gd name="T16" fmla="*/ 360 w 722"/>
              <a:gd name="T17" fmla="*/ 0 h 983"/>
              <a:gd name="connsiteX0" fmla="*/ 10000 w 10000"/>
              <a:gd name="connsiteY0" fmla="*/ 580 h 6897"/>
              <a:gd name="connsiteX1" fmla="*/ 0 w 10000"/>
              <a:gd name="connsiteY1" fmla="*/ 61 h 6897"/>
              <a:gd name="connsiteX2" fmla="*/ 0 w 10000"/>
              <a:gd name="connsiteY2" fmla="*/ 0 h 6897"/>
              <a:gd name="connsiteX3" fmla="*/ 0 w 10000"/>
              <a:gd name="connsiteY3" fmla="*/ 1180 h 6897"/>
              <a:gd name="connsiteX4" fmla="*/ 0 w 10000"/>
              <a:gd name="connsiteY4" fmla="*/ 6897 h 6897"/>
              <a:gd name="connsiteX5" fmla="*/ 6717 w 10000"/>
              <a:gd name="connsiteY5" fmla="*/ 4049 h 6897"/>
              <a:gd name="connsiteX6" fmla="*/ 8186 w 10000"/>
              <a:gd name="connsiteY6" fmla="*/ 3428 h 6897"/>
              <a:gd name="connsiteX7" fmla="*/ 10000 w 10000"/>
              <a:gd name="connsiteY7" fmla="*/ 580 h 6897"/>
              <a:gd name="connsiteX0" fmla="*/ 8186 w 8186"/>
              <a:gd name="connsiteY0" fmla="*/ 4970 h 10000"/>
              <a:gd name="connsiteX1" fmla="*/ 0 w 8186"/>
              <a:gd name="connsiteY1" fmla="*/ 88 h 10000"/>
              <a:gd name="connsiteX2" fmla="*/ 0 w 8186"/>
              <a:gd name="connsiteY2" fmla="*/ 0 h 10000"/>
              <a:gd name="connsiteX3" fmla="*/ 0 w 8186"/>
              <a:gd name="connsiteY3" fmla="*/ 1711 h 10000"/>
              <a:gd name="connsiteX4" fmla="*/ 0 w 8186"/>
              <a:gd name="connsiteY4" fmla="*/ 10000 h 10000"/>
              <a:gd name="connsiteX5" fmla="*/ 6717 w 8186"/>
              <a:gd name="connsiteY5" fmla="*/ 5871 h 10000"/>
              <a:gd name="connsiteX6" fmla="*/ 8186 w 8186"/>
              <a:gd name="connsiteY6" fmla="*/ 49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6" h="10000">
                <a:moveTo>
                  <a:pt x="8186" y="4970"/>
                </a:moveTo>
                <a:cubicBezTo>
                  <a:pt x="7067" y="4006"/>
                  <a:pt x="1364" y="916"/>
                  <a:pt x="0" y="88"/>
                </a:cubicBezTo>
                <a:lnTo>
                  <a:pt x="0" y="0"/>
                </a:lnTo>
                <a:lnTo>
                  <a:pt x="0" y="1711"/>
                </a:lnTo>
                <a:lnTo>
                  <a:pt x="0" y="10000"/>
                </a:lnTo>
                <a:lnTo>
                  <a:pt x="6717" y="5871"/>
                </a:lnTo>
                <a:lnTo>
                  <a:pt x="8186" y="497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325B2122-0EDF-4287-8097-9B2BDA5C926B}"/>
              </a:ext>
            </a:extLst>
          </p:cNvPr>
          <p:cNvSpPr>
            <a:spLocks/>
          </p:cNvSpPr>
          <p:nvPr/>
        </p:nvSpPr>
        <p:spPr bwMode="auto">
          <a:xfrm>
            <a:off x="3664939" y="1270034"/>
            <a:ext cx="2359286" cy="2528856"/>
          </a:xfrm>
          <a:custGeom>
            <a:avLst/>
            <a:gdLst>
              <a:gd name="T0" fmla="*/ 582 w 761"/>
              <a:gd name="T1" fmla="*/ 99 h 1034"/>
              <a:gd name="T2" fmla="*/ 88 w 761"/>
              <a:gd name="T3" fmla="*/ 234 h 1034"/>
              <a:gd name="T4" fmla="*/ 167 w 761"/>
              <a:gd name="T5" fmla="*/ 690 h 1034"/>
              <a:gd name="T6" fmla="*/ 280 w 761"/>
              <a:gd name="T7" fmla="*/ 755 h 1034"/>
              <a:gd name="T8" fmla="*/ 761 w 761"/>
              <a:gd name="T9" fmla="*/ 1034 h 1034"/>
              <a:gd name="T10" fmla="*/ 761 w 761"/>
              <a:gd name="T11" fmla="*/ 472 h 1034"/>
              <a:gd name="T12" fmla="*/ 761 w 761"/>
              <a:gd name="T13" fmla="*/ 356 h 1034"/>
              <a:gd name="T14" fmla="*/ 582 w 761"/>
              <a:gd name="T15" fmla="*/ 99 h 1034"/>
              <a:gd name="connsiteX0" fmla="*/ 9539 w 9539"/>
              <a:gd name="connsiteY0" fmla="*/ 1307 h 7864"/>
              <a:gd name="connsiteX1" fmla="*/ 695 w 9539"/>
              <a:gd name="connsiteY1" fmla="*/ 127 h 7864"/>
              <a:gd name="connsiteX2" fmla="*/ 1733 w 9539"/>
              <a:gd name="connsiteY2" fmla="*/ 4537 h 7864"/>
              <a:gd name="connsiteX3" fmla="*/ 3218 w 9539"/>
              <a:gd name="connsiteY3" fmla="*/ 5166 h 7864"/>
              <a:gd name="connsiteX4" fmla="*/ 9539 w 9539"/>
              <a:gd name="connsiteY4" fmla="*/ 7864 h 7864"/>
              <a:gd name="connsiteX5" fmla="*/ 9539 w 9539"/>
              <a:gd name="connsiteY5" fmla="*/ 2429 h 7864"/>
              <a:gd name="connsiteX6" fmla="*/ 9539 w 9539"/>
              <a:gd name="connsiteY6" fmla="*/ 1307 h 7864"/>
              <a:gd name="connsiteX0" fmla="*/ 8183 w 8183"/>
              <a:gd name="connsiteY0" fmla="*/ 0 h 8338"/>
              <a:gd name="connsiteX1" fmla="*/ 0 w 8183"/>
              <a:gd name="connsiteY1" fmla="*/ 4107 h 8338"/>
              <a:gd name="connsiteX2" fmla="*/ 1557 w 8183"/>
              <a:gd name="connsiteY2" fmla="*/ 4907 h 8338"/>
              <a:gd name="connsiteX3" fmla="*/ 8183 w 8183"/>
              <a:gd name="connsiteY3" fmla="*/ 8338 h 8338"/>
              <a:gd name="connsiteX4" fmla="*/ 8183 w 8183"/>
              <a:gd name="connsiteY4" fmla="*/ 1427 h 8338"/>
              <a:gd name="connsiteX5" fmla="*/ 8183 w 8183"/>
              <a:gd name="connsiteY5" fmla="*/ 0 h 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" h="8338">
                <a:moveTo>
                  <a:pt x="8183" y="0"/>
                </a:moveTo>
                <a:cubicBezTo>
                  <a:pt x="6819" y="447"/>
                  <a:pt x="1104" y="3289"/>
                  <a:pt x="0" y="4107"/>
                </a:cubicBezTo>
                <a:lnTo>
                  <a:pt x="1557" y="4907"/>
                </a:lnTo>
                <a:lnTo>
                  <a:pt x="8183" y="8338"/>
                </a:lnTo>
                <a:lnTo>
                  <a:pt x="8183" y="1427"/>
                </a:lnTo>
                <a:lnTo>
                  <a:pt x="818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Freeform 17">
            <a:extLst>
              <a:ext uri="{FF2B5EF4-FFF2-40B4-BE49-F238E27FC236}">
                <a16:creationId xmlns:a16="http://schemas.microsoft.com/office/drawing/2014/main" id="{2D724EB4-1EAD-425B-BB38-A22B7D7D7B95}"/>
              </a:ext>
            </a:extLst>
          </p:cNvPr>
          <p:cNvSpPr>
            <a:spLocks/>
          </p:cNvSpPr>
          <p:nvPr/>
        </p:nvSpPr>
        <p:spPr bwMode="auto">
          <a:xfrm>
            <a:off x="3630073" y="2536035"/>
            <a:ext cx="2395381" cy="2559678"/>
          </a:xfrm>
          <a:custGeom>
            <a:avLst/>
            <a:gdLst>
              <a:gd name="T0" fmla="*/ 647 w 1128"/>
              <a:gd name="T1" fmla="*/ 98 h 775"/>
              <a:gd name="T2" fmla="*/ 534 w 1128"/>
              <a:gd name="T3" fmla="*/ 33 h 775"/>
              <a:gd name="T4" fmla="*/ 537 w 1128"/>
              <a:gd name="T5" fmla="*/ 35 h 775"/>
              <a:gd name="T6" fmla="*/ 231 w 1128"/>
              <a:gd name="T7" fmla="*/ 63 h 775"/>
              <a:gd name="T8" fmla="*/ 100 w 1128"/>
              <a:gd name="T9" fmla="*/ 559 h 775"/>
              <a:gd name="T10" fmla="*/ 535 w 1128"/>
              <a:gd name="T11" fmla="*/ 718 h 775"/>
              <a:gd name="T12" fmla="*/ 649 w 1128"/>
              <a:gd name="T13" fmla="*/ 652 h 775"/>
              <a:gd name="T14" fmla="*/ 1128 w 1128"/>
              <a:gd name="T15" fmla="*/ 377 h 775"/>
              <a:gd name="T16" fmla="*/ 647 w 1128"/>
              <a:gd name="T17" fmla="*/ 98 h 775"/>
              <a:gd name="connsiteX0" fmla="*/ 4849 w 9113"/>
              <a:gd name="connsiteY0" fmla="*/ 1322 h 9589"/>
              <a:gd name="connsiteX1" fmla="*/ 3847 w 9113"/>
              <a:gd name="connsiteY1" fmla="*/ 483 h 9589"/>
              <a:gd name="connsiteX2" fmla="*/ 3874 w 9113"/>
              <a:gd name="connsiteY2" fmla="*/ 509 h 9589"/>
              <a:gd name="connsiteX3" fmla="*/ 0 w 9113"/>
              <a:gd name="connsiteY3" fmla="*/ 7270 h 9589"/>
              <a:gd name="connsiteX4" fmla="*/ 3856 w 9113"/>
              <a:gd name="connsiteY4" fmla="*/ 9322 h 9589"/>
              <a:gd name="connsiteX5" fmla="*/ 4867 w 9113"/>
              <a:gd name="connsiteY5" fmla="*/ 8470 h 9589"/>
              <a:gd name="connsiteX6" fmla="*/ 9113 w 9113"/>
              <a:gd name="connsiteY6" fmla="*/ 4922 h 9589"/>
              <a:gd name="connsiteX7" fmla="*/ 4849 w 9113"/>
              <a:gd name="connsiteY7" fmla="*/ 1322 h 9589"/>
              <a:gd name="connsiteX0" fmla="*/ 1166 w 5845"/>
              <a:gd name="connsiteY0" fmla="*/ 1537 h 9880"/>
              <a:gd name="connsiteX1" fmla="*/ 66 w 5845"/>
              <a:gd name="connsiteY1" fmla="*/ 662 h 9880"/>
              <a:gd name="connsiteX2" fmla="*/ 96 w 5845"/>
              <a:gd name="connsiteY2" fmla="*/ 689 h 9880"/>
              <a:gd name="connsiteX3" fmla="*/ 76 w 5845"/>
              <a:gd name="connsiteY3" fmla="*/ 9880 h 9880"/>
              <a:gd name="connsiteX4" fmla="*/ 1186 w 5845"/>
              <a:gd name="connsiteY4" fmla="*/ 8991 h 9880"/>
              <a:gd name="connsiteX5" fmla="*/ 5845 w 5845"/>
              <a:gd name="connsiteY5" fmla="*/ 5291 h 9880"/>
              <a:gd name="connsiteX6" fmla="*/ 1166 w 5845"/>
              <a:gd name="connsiteY6" fmla="*/ 1537 h 9880"/>
              <a:gd name="connsiteX0" fmla="*/ 1937 w 9942"/>
              <a:gd name="connsiteY0" fmla="*/ 914 h 9358"/>
              <a:gd name="connsiteX1" fmla="*/ 55 w 9942"/>
              <a:gd name="connsiteY1" fmla="*/ 28 h 9358"/>
              <a:gd name="connsiteX2" fmla="*/ 106 w 9942"/>
              <a:gd name="connsiteY2" fmla="*/ 55 h 9358"/>
              <a:gd name="connsiteX3" fmla="*/ 72 w 9942"/>
              <a:gd name="connsiteY3" fmla="*/ 9358 h 9358"/>
              <a:gd name="connsiteX4" fmla="*/ 1971 w 9942"/>
              <a:gd name="connsiteY4" fmla="*/ 8458 h 9358"/>
              <a:gd name="connsiteX5" fmla="*/ 9942 w 9942"/>
              <a:gd name="connsiteY5" fmla="*/ 4713 h 9358"/>
              <a:gd name="connsiteX6" fmla="*/ 1937 w 9942"/>
              <a:gd name="connsiteY6" fmla="*/ 914 h 9358"/>
              <a:gd name="connsiteX0" fmla="*/ 1991 w 10043"/>
              <a:gd name="connsiteY0" fmla="*/ 978 h 10001"/>
              <a:gd name="connsiteX1" fmla="*/ 98 w 10043"/>
              <a:gd name="connsiteY1" fmla="*/ 31 h 10001"/>
              <a:gd name="connsiteX2" fmla="*/ 150 w 10043"/>
              <a:gd name="connsiteY2" fmla="*/ 60 h 10001"/>
              <a:gd name="connsiteX3" fmla="*/ 115 w 10043"/>
              <a:gd name="connsiteY3" fmla="*/ 10001 h 10001"/>
              <a:gd name="connsiteX4" fmla="*/ 2025 w 10043"/>
              <a:gd name="connsiteY4" fmla="*/ 9039 h 10001"/>
              <a:gd name="connsiteX5" fmla="*/ 10043 w 10043"/>
              <a:gd name="connsiteY5" fmla="*/ 5037 h 10001"/>
              <a:gd name="connsiteX6" fmla="*/ 1991 w 10043"/>
              <a:gd name="connsiteY6" fmla="*/ 978 h 10001"/>
              <a:gd name="connsiteX0" fmla="*/ 1997 w 10049"/>
              <a:gd name="connsiteY0" fmla="*/ 978 h 10001"/>
              <a:gd name="connsiteX1" fmla="*/ 104 w 10049"/>
              <a:gd name="connsiteY1" fmla="*/ 31 h 10001"/>
              <a:gd name="connsiteX2" fmla="*/ 156 w 10049"/>
              <a:gd name="connsiteY2" fmla="*/ 60 h 10001"/>
              <a:gd name="connsiteX3" fmla="*/ 121 w 10049"/>
              <a:gd name="connsiteY3" fmla="*/ 10001 h 10001"/>
              <a:gd name="connsiteX4" fmla="*/ 2031 w 10049"/>
              <a:gd name="connsiteY4" fmla="*/ 9039 h 10001"/>
              <a:gd name="connsiteX5" fmla="*/ 10049 w 10049"/>
              <a:gd name="connsiteY5" fmla="*/ 5037 h 10001"/>
              <a:gd name="connsiteX6" fmla="*/ 1997 w 10049"/>
              <a:gd name="connsiteY6" fmla="*/ 978 h 10001"/>
              <a:gd name="connsiteX0" fmla="*/ 2009 w 10061"/>
              <a:gd name="connsiteY0" fmla="*/ 978 h 10001"/>
              <a:gd name="connsiteX1" fmla="*/ 116 w 10061"/>
              <a:gd name="connsiteY1" fmla="*/ 31 h 10001"/>
              <a:gd name="connsiteX2" fmla="*/ 168 w 10061"/>
              <a:gd name="connsiteY2" fmla="*/ 60 h 10001"/>
              <a:gd name="connsiteX3" fmla="*/ 133 w 10061"/>
              <a:gd name="connsiteY3" fmla="*/ 10001 h 10001"/>
              <a:gd name="connsiteX4" fmla="*/ 2043 w 10061"/>
              <a:gd name="connsiteY4" fmla="*/ 9039 h 10001"/>
              <a:gd name="connsiteX5" fmla="*/ 10061 w 10061"/>
              <a:gd name="connsiteY5" fmla="*/ 5037 h 10001"/>
              <a:gd name="connsiteX6" fmla="*/ 2009 w 10061"/>
              <a:gd name="connsiteY6" fmla="*/ 978 h 10001"/>
              <a:gd name="connsiteX0" fmla="*/ 2027 w 10079"/>
              <a:gd name="connsiteY0" fmla="*/ 978 h 10001"/>
              <a:gd name="connsiteX1" fmla="*/ 134 w 10079"/>
              <a:gd name="connsiteY1" fmla="*/ 31 h 10001"/>
              <a:gd name="connsiteX2" fmla="*/ 186 w 10079"/>
              <a:gd name="connsiteY2" fmla="*/ 60 h 10001"/>
              <a:gd name="connsiteX3" fmla="*/ 151 w 10079"/>
              <a:gd name="connsiteY3" fmla="*/ 10001 h 10001"/>
              <a:gd name="connsiteX4" fmla="*/ 2061 w 10079"/>
              <a:gd name="connsiteY4" fmla="*/ 9039 h 10001"/>
              <a:gd name="connsiteX5" fmla="*/ 10079 w 10079"/>
              <a:gd name="connsiteY5" fmla="*/ 5037 h 10001"/>
              <a:gd name="connsiteX6" fmla="*/ 2027 w 10079"/>
              <a:gd name="connsiteY6" fmla="*/ 978 h 10001"/>
              <a:gd name="connsiteX0" fmla="*/ 2027 w 9750"/>
              <a:gd name="connsiteY0" fmla="*/ 978 h 10001"/>
              <a:gd name="connsiteX1" fmla="*/ 134 w 9750"/>
              <a:gd name="connsiteY1" fmla="*/ 31 h 10001"/>
              <a:gd name="connsiteX2" fmla="*/ 186 w 9750"/>
              <a:gd name="connsiteY2" fmla="*/ 60 h 10001"/>
              <a:gd name="connsiteX3" fmla="*/ 151 w 9750"/>
              <a:gd name="connsiteY3" fmla="*/ 10001 h 10001"/>
              <a:gd name="connsiteX4" fmla="*/ 2061 w 9750"/>
              <a:gd name="connsiteY4" fmla="*/ 9039 h 10001"/>
              <a:gd name="connsiteX5" fmla="*/ 9750 w 9750"/>
              <a:gd name="connsiteY5" fmla="*/ 4975 h 10001"/>
              <a:gd name="connsiteX6" fmla="*/ 2027 w 9750"/>
              <a:gd name="connsiteY6" fmla="*/ 978 h 10001"/>
              <a:gd name="connsiteX0" fmla="*/ 2079 w 10000"/>
              <a:gd name="connsiteY0" fmla="*/ 978 h 10000"/>
              <a:gd name="connsiteX1" fmla="*/ 137 w 10000"/>
              <a:gd name="connsiteY1" fmla="*/ 31 h 10000"/>
              <a:gd name="connsiteX2" fmla="*/ 191 w 10000"/>
              <a:gd name="connsiteY2" fmla="*/ 60 h 10000"/>
              <a:gd name="connsiteX3" fmla="*/ 155 w 10000"/>
              <a:gd name="connsiteY3" fmla="*/ 10000 h 10000"/>
              <a:gd name="connsiteX4" fmla="*/ 2114 w 10000"/>
              <a:gd name="connsiteY4" fmla="*/ 9038 h 10000"/>
              <a:gd name="connsiteX5" fmla="*/ 10000 w 10000"/>
              <a:gd name="connsiteY5" fmla="*/ 5087 h 10000"/>
              <a:gd name="connsiteX6" fmla="*/ 2079 w 10000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  <a:gd name="connsiteX0" fmla="*/ 2079 w 10189"/>
              <a:gd name="connsiteY0" fmla="*/ 978 h 10000"/>
              <a:gd name="connsiteX1" fmla="*/ 137 w 10189"/>
              <a:gd name="connsiteY1" fmla="*/ 31 h 10000"/>
              <a:gd name="connsiteX2" fmla="*/ 191 w 10189"/>
              <a:gd name="connsiteY2" fmla="*/ 60 h 10000"/>
              <a:gd name="connsiteX3" fmla="*/ 155 w 10189"/>
              <a:gd name="connsiteY3" fmla="*/ 10000 h 10000"/>
              <a:gd name="connsiteX4" fmla="*/ 2114 w 10189"/>
              <a:gd name="connsiteY4" fmla="*/ 9038 h 10000"/>
              <a:gd name="connsiteX5" fmla="*/ 10189 w 10189"/>
              <a:gd name="connsiteY5" fmla="*/ 5087 h 10000"/>
              <a:gd name="connsiteX6" fmla="*/ 2079 w 10189"/>
              <a:gd name="connsiteY6" fmla="*/ 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9" h="10000">
                <a:moveTo>
                  <a:pt x="2079" y="978"/>
                </a:moveTo>
                <a:lnTo>
                  <a:pt x="137" y="31"/>
                </a:lnTo>
                <a:cubicBezTo>
                  <a:pt x="155" y="31"/>
                  <a:pt x="214" y="-54"/>
                  <a:pt x="191" y="60"/>
                </a:cubicBezTo>
                <a:cubicBezTo>
                  <a:pt x="93" y="526"/>
                  <a:pt x="-165" y="8503"/>
                  <a:pt x="155" y="10000"/>
                </a:cubicBezTo>
                <a:lnTo>
                  <a:pt x="2114" y="9038"/>
                </a:lnTo>
                <a:lnTo>
                  <a:pt x="10189" y="5087"/>
                </a:lnTo>
                <a:lnTo>
                  <a:pt x="2079" y="97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9AA798C0-2E8A-4094-BE04-32923C6A64A3}"/>
              </a:ext>
            </a:extLst>
          </p:cNvPr>
          <p:cNvSpPr>
            <a:spLocks/>
          </p:cNvSpPr>
          <p:nvPr/>
        </p:nvSpPr>
        <p:spPr bwMode="auto">
          <a:xfrm>
            <a:off x="3664940" y="3851157"/>
            <a:ext cx="2378818" cy="2579738"/>
          </a:xfrm>
          <a:custGeom>
            <a:avLst/>
            <a:gdLst>
              <a:gd name="T0" fmla="*/ 240 w 719"/>
              <a:gd name="T1" fmla="*/ 275 h 981"/>
              <a:gd name="T2" fmla="*/ 126 w 719"/>
              <a:gd name="T3" fmla="*/ 341 h 981"/>
              <a:gd name="T4" fmla="*/ 130 w 719"/>
              <a:gd name="T5" fmla="*/ 340 h 981"/>
              <a:gd name="T6" fmla="*/ 0 w 719"/>
              <a:gd name="T7" fmla="*/ 619 h 981"/>
              <a:gd name="T8" fmla="*/ 364 w 719"/>
              <a:gd name="T9" fmla="*/ 980 h 981"/>
              <a:gd name="T10" fmla="*/ 719 w 719"/>
              <a:gd name="T11" fmla="*/ 690 h 981"/>
              <a:gd name="T12" fmla="*/ 719 w 719"/>
              <a:gd name="T13" fmla="*/ 545 h 981"/>
              <a:gd name="T14" fmla="*/ 719 w 719"/>
              <a:gd name="T15" fmla="*/ 0 h 981"/>
              <a:gd name="T16" fmla="*/ 240 w 719"/>
              <a:gd name="T17" fmla="*/ 275 h 981"/>
              <a:gd name="connsiteX0" fmla="*/ 1586 w 8248"/>
              <a:gd name="connsiteY0" fmla="*/ 2803 h 10102"/>
              <a:gd name="connsiteX1" fmla="*/ 0 w 8248"/>
              <a:gd name="connsiteY1" fmla="*/ 3476 h 10102"/>
              <a:gd name="connsiteX2" fmla="*/ 56 w 8248"/>
              <a:gd name="connsiteY2" fmla="*/ 3466 h 10102"/>
              <a:gd name="connsiteX3" fmla="*/ 3311 w 8248"/>
              <a:gd name="connsiteY3" fmla="*/ 9990 h 10102"/>
              <a:gd name="connsiteX4" fmla="*/ 8248 w 8248"/>
              <a:gd name="connsiteY4" fmla="*/ 7034 h 10102"/>
              <a:gd name="connsiteX5" fmla="*/ 8248 w 8248"/>
              <a:gd name="connsiteY5" fmla="*/ 5556 h 10102"/>
              <a:gd name="connsiteX6" fmla="*/ 8248 w 8248"/>
              <a:gd name="connsiteY6" fmla="*/ 0 h 10102"/>
              <a:gd name="connsiteX7" fmla="*/ 1586 w 8248"/>
              <a:gd name="connsiteY7" fmla="*/ 2803 h 10102"/>
              <a:gd name="connsiteX0" fmla="*/ 1923 w 10000"/>
              <a:gd name="connsiteY0" fmla="*/ 2775 h 6963"/>
              <a:gd name="connsiteX1" fmla="*/ 0 w 10000"/>
              <a:gd name="connsiteY1" fmla="*/ 3441 h 6963"/>
              <a:gd name="connsiteX2" fmla="*/ 68 w 10000"/>
              <a:gd name="connsiteY2" fmla="*/ 3431 h 6963"/>
              <a:gd name="connsiteX3" fmla="*/ 10000 w 10000"/>
              <a:gd name="connsiteY3" fmla="*/ 6963 h 6963"/>
              <a:gd name="connsiteX4" fmla="*/ 10000 w 10000"/>
              <a:gd name="connsiteY4" fmla="*/ 5500 h 6963"/>
              <a:gd name="connsiteX5" fmla="*/ 10000 w 10000"/>
              <a:gd name="connsiteY5" fmla="*/ 0 h 6963"/>
              <a:gd name="connsiteX6" fmla="*/ 1923 w 10000"/>
              <a:gd name="connsiteY6" fmla="*/ 2775 h 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6963">
                <a:moveTo>
                  <a:pt x="1923" y="2775"/>
                </a:moveTo>
                <a:lnTo>
                  <a:pt x="0" y="3441"/>
                </a:lnTo>
                <a:cubicBezTo>
                  <a:pt x="17" y="3431"/>
                  <a:pt x="51" y="3431"/>
                  <a:pt x="68" y="3431"/>
                </a:cubicBezTo>
                <a:cubicBezTo>
                  <a:pt x="1735" y="4018"/>
                  <a:pt x="8345" y="6618"/>
                  <a:pt x="10000" y="6963"/>
                </a:cubicBezTo>
                <a:lnTo>
                  <a:pt x="10000" y="5500"/>
                </a:lnTo>
                <a:lnTo>
                  <a:pt x="10000" y="0"/>
                </a:lnTo>
                <a:lnTo>
                  <a:pt x="1923" y="27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19CA4E2B-6D4A-4F49-A6AB-263BB0100911}"/>
              </a:ext>
            </a:extLst>
          </p:cNvPr>
          <p:cNvSpPr>
            <a:spLocks/>
          </p:cNvSpPr>
          <p:nvPr/>
        </p:nvSpPr>
        <p:spPr bwMode="auto">
          <a:xfrm>
            <a:off x="6072393" y="3844806"/>
            <a:ext cx="2353028" cy="2586088"/>
          </a:xfrm>
          <a:custGeom>
            <a:avLst/>
            <a:gdLst>
              <a:gd name="T0" fmla="*/ 587 w 759"/>
              <a:gd name="T1" fmla="*/ 340 h 1033"/>
              <a:gd name="T2" fmla="*/ 482 w 759"/>
              <a:gd name="T3" fmla="*/ 279 h 1033"/>
              <a:gd name="T4" fmla="*/ 0 w 759"/>
              <a:gd name="T5" fmla="*/ 0 h 1033"/>
              <a:gd name="T6" fmla="*/ 0 w 759"/>
              <a:gd name="T7" fmla="*/ 545 h 1033"/>
              <a:gd name="T8" fmla="*/ 0 w 759"/>
              <a:gd name="T9" fmla="*/ 690 h 1033"/>
              <a:gd name="T10" fmla="*/ 0 w 759"/>
              <a:gd name="T11" fmla="*/ 689 h 1033"/>
              <a:gd name="T12" fmla="*/ 173 w 759"/>
              <a:gd name="T13" fmla="*/ 932 h 1033"/>
              <a:gd name="T14" fmla="*/ 669 w 759"/>
              <a:gd name="T15" fmla="*/ 801 h 1033"/>
              <a:gd name="T16" fmla="*/ 587 w 759"/>
              <a:gd name="T17" fmla="*/ 340 h 1033"/>
              <a:gd name="connsiteX0" fmla="*/ 7734 w 9459"/>
              <a:gd name="connsiteY0" fmla="*/ 3291 h 7881"/>
              <a:gd name="connsiteX1" fmla="*/ 6350 w 9459"/>
              <a:gd name="connsiteY1" fmla="*/ 2701 h 7881"/>
              <a:gd name="connsiteX2" fmla="*/ 0 w 9459"/>
              <a:gd name="connsiteY2" fmla="*/ 0 h 7881"/>
              <a:gd name="connsiteX3" fmla="*/ 0 w 9459"/>
              <a:gd name="connsiteY3" fmla="*/ 5276 h 7881"/>
              <a:gd name="connsiteX4" fmla="*/ 0 w 9459"/>
              <a:gd name="connsiteY4" fmla="*/ 6680 h 7881"/>
              <a:gd name="connsiteX5" fmla="*/ 0 w 9459"/>
              <a:gd name="connsiteY5" fmla="*/ 6670 h 7881"/>
              <a:gd name="connsiteX6" fmla="*/ 8814 w 9459"/>
              <a:gd name="connsiteY6" fmla="*/ 7754 h 7881"/>
              <a:gd name="connsiteX7" fmla="*/ 7734 w 9459"/>
              <a:gd name="connsiteY7" fmla="*/ 3291 h 7881"/>
              <a:gd name="connsiteX0" fmla="*/ 8176 w 8176"/>
              <a:gd name="connsiteY0" fmla="*/ 4176 h 8476"/>
              <a:gd name="connsiteX1" fmla="*/ 6713 w 8176"/>
              <a:gd name="connsiteY1" fmla="*/ 3427 h 8476"/>
              <a:gd name="connsiteX2" fmla="*/ 0 w 8176"/>
              <a:gd name="connsiteY2" fmla="*/ 0 h 8476"/>
              <a:gd name="connsiteX3" fmla="*/ 0 w 8176"/>
              <a:gd name="connsiteY3" fmla="*/ 6695 h 8476"/>
              <a:gd name="connsiteX4" fmla="*/ 0 w 8176"/>
              <a:gd name="connsiteY4" fmla="*/ 8476 h 8476"/>
              <a:gd name="connsiteX5" fmla="*/ 0 w 8176"/>
              <a:gd name="connsiteY5" fmla="*/ 8463 h 8476"/>
              <a:gd name="connsiteX6" fmla="*/ 8176 w 8176"/>
              <a:gd name="connsiteY6" fmla="*/ 4176 h 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" h="8476">
                <a:moveTo>
                  <a:pt x="8176" y="4176"/>
                </a:moveTo>
                <a:lnTo>
                  <a:pt x="6713" y="3427"/>
                </a:lnTo>
                <a:lnTo>
                  <a:pt x="0" y="0"/>
                </a:lnTo>
                <a:lnTo>
                  <a:pt x="0" y="6695"/>
                </a:lnTo>
                <a:lnTo>
                  <a:pt x="0" y="8476"/>
                </a:lnTo>
                <a:lnTo>
                  <a:pt x="0" y="8463"/>
                </a:lnTo>
                <a:cubicBezTo>
                  <a:pt x="1363" y="7746"/>
                  <a:pt x="7057" y="5015"/>
                  <a:pt x="8176" y="41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F623AAB3-EC1B-446A-9FE4-0161C7A17F3B}"/>
              </a:ext>
            </a:extLst>
          </p:cNvPr>
          <p:cNvSpPr>
            <a:spLocks/>
          </p:cNvSpPr>
          <p:nvPr/>
        </p:nvSpPr>
        <p:spPr bwMode="auto">
          <a:xfrm>
            <a:off x="6142001" y="2563596"/>
            <a:ext cx="2301057" cy="2532116"/>
          </a:xfrm>
          <a:custGeom>
            <a:avLst/>
            <a:gdLst>
              <a:gd name="T0" fmla="*/ 1030 w 1130"/>
              <a:gd name="T1" fmla="*/ 220 h 778"/>
              <a:gd name="T2" fmla="*/ 589 w 1130"/>
              <a:gd name="T3" fmla="*/ 62 h 778"/>
              <a:gd name="T4" fmla="*/ 591 w 1130"/>
              <a:gd name="T5" fmla="*/ 60 h 778"/>
              <a:gd name="T6" fmla="*/ 485 w 1130"/>
              <a:gd name="T7" fmla="*/ 121 h 778"/>
              <a:gd name="T8" fmla="*/ 0 w 1130"/>
              <a:gd name="T9" fmla="*/ 401 h 778"/>
              <a:gd name="T10" fmla="*/ 482 w 1130"/>
              <a:gd name="T11" fmla="*/ 680 h 778"/>
              <a:gd name="T12" fmla="*/ 587 w 1130"/>
              <a:gd name="T13" fmla="*/ 741 h 778"/>
              <a:gd name="T14" fmla="*/ 586 w 1130"/>
              <a:gd name="T15" fmla="*/ 740 h 778"/>
              <a:gd name="T16" fmla="*/ 897 w 1130"/>
              <a:gd name="T17" fmla="*/ 716 h 778"/>
              <a:gd name="T18" fmla="*/ 1030 w 1130"/>
              <a:gd name="T19" fmla="*/ 220 h 778"/>
              <a:gd name="connsiteX0" fmla="*/ 9115 w 9115"/>
              <a:gd name="connsiteY0" fmla="*/ 2332 h 9028"/>
              <a:gd name="connsiteX1" fmla="*/ 5212 w 9115"/>
              <a:gd name="connsiteY1" fmla="*/ 301 h 9028"/>
              <a:gd name="connsiteX2" fmla="*/ 5230 w 9115"/>
              <a:gd name="connsiteY2" fmla="*/ 275 h 9028"/>
              <a:gd name="connsiteX3" fmla="*/ 4292 w 9115"/>
              <a:gd name="connsiteY3" fmla="*/ 1059 h 9028"/>
              <a:gd name="connsiteX4" fmla="*/ 0 w 9115"/>
              <a:gd name="connsiteY4" fmla="*/ 4658 h 9028"/>
              <a:gd name="connsiteX5" fmla="*/ 4265 w 9115"/>
              <a:gd name="connsiteY5" fmla="*/ 8244 h 9028"/>
              <a:gd name="connsiteX6" fmla="*/ 5195 w 9115"/>
              <a:gd name="connsiteY6" fmla="*/ 9028 h 9028"/>
              <a:gd name="connsiteX7" fmla="*/ 5186 w 9115"/>
              <a:gd name="connsiteY7" fmla="*/ 9016 h 9028"/>
              <a:gd name="connsiteX8" fmla="*/ 9115 w 9115"/>
              <a:gd name="connsiteY8" fmla="*/ 2332 h 9028"/>
              <a:gd name="connsiteX0" fmla="*/ 5690 w 5738"/>
              <a:gd name="connsiteY0" fmla="*/ 9682 h 9695"/>
              <a:gd name="connsiteX1" fmla="*/ 5718 w 5738"/>
              <a:gd name="connsiteY1" fmla="*/ 28 h 9695"/>
              <a:gd name="connsiteX2" fmla="*/ 5738 w 5738"/>
              <a:gd name="connsiteY2" fmla="*/ 0 h 9695"/>
              <a:gd name="connsiteX3" fmla="*/ 4709 w 5738"/>
              <a:gd name="connsiteY3" fmla="*/ 868 h 9695"/>
              <a:gd name="connsiteX4" fmla="*/ 0 w 5738"/>
              <a:gd name="connsiteY4" fmla="*/ 4855 h 9695"/>
              <a:gd name="connsiteX5" fmla="*/ 4679 w 5738"/>
              <a:gd name="connsiteY5" fmla="*/ 8827 h 9695"/>
              <a:gd name="connsiteX6" fmla="*/ 5699 w 5738"/>
              <a:gd name="connsiteY6" fmla="*/ 9695 h 9695"/>
              <a:gd name="connsiteX7" fmla="*/ 5690 w 5738"/>
              <a:gd name="connsiteY7" fmla="*/ 9682 h 9695"/>
              <a:gd name="connsiteX0" fmla="*/ 9711 w 9795"/>
              <a:gd name="connsiteY0" fmla="*/ 9987 h 10000"/>
              <a:gd name="connsiteX1" fmla="*/ 9760 w 9795"/>
              <a:gd name="connsiteY1" fmla="*/ 29 h 10000"/>
              <a:gd name="connsiteX2" fmla="*/ 9795 w 9795"/>
              <a:gd name="connsiteY2" fmla="*/ 0 h 10000"/>
              <a:gd name="connsiteX3" fmla="*/ 8002 w 9795"/>
              <a:gd name="connsiteY3" fmla="*/ 895 h 10000"/>
              <a:gd name="connsiteX4" fmla="*/ 0 w 9795"/>
              <a:gd name="connsiteY4" fmla="*/ 5000 h 10000"/>
              <a:gd name="connsiteX5" fmla="*/ 7949 w 9795"/>
              <a:gd name="connsiteY5" fmla="*/ 9105 h 10000"/>
              <a:gd name="connsiteX6" fmla="*/ 9727 w 9795"/>
              <a:gd name="connsiteY6" fmla="*/ 10000 h 10000"/>
              <a:gd name="connsiteX7" fmla="*/ 9711 w 9795"/>
              <a:gd name="connsiteY7" fmla="*/ 9987 h 10000"/>
              <a:gd name="connsiteX0" fmla="*/ 9823 w 9909"/>
              <a:gd name="connsiteY0" fmla="*/ 9987 h 10000"/>
              <a:gd name="connsiteX1" fmla="*/ 9873 w 9909"/>
              <a:gd name="connsiteY1" fmla="*/ 29 h 10000"/>
              <a:gd name="connsiteX2" fmla="*/ 9909 w 9909"/>
              <a:gd name="connsiteY2" fmla="*/ 0 h 10000"/>
              <a:gd name="connsiteX3" fmla="*/ 8078 w 9909"/>
              <a:gd name="connsiteY3" fmla="*/ 895 h 10000"/>
              <a:gd name="connsiteX4" fmla="*/ 0 w 9909"/>
              <a:gd name="connsiteY4" fmla="*/ 5050 h 10000"/>
              <a:gd name="connsiteX5" fmla="*/ 8024 w 9909"/>
              <a:gd name="connsiteY5" fmla="*/ 9105 h 10000"/>
              <a:gd name="connsiteX6" fmla="*/ 9840 w 9909"/>
              <a:gd name="connsiteY6" fmla="*/ 10000 h 10000"/>
              <a:gd name="connsiteX7" fmla="*/ 9823 w 9909"/>
              <a:gd name="connsiteY7" fmla="*/ 99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9" h="10000">
                <a:moveTo>
                  <a:pt x="9823" y="9987"/>
                </a:moveTo>
                <a:cubicBezTo>
                  <a:pt x="9829" y="8325"/>
                  <a:pt x="9859" y="1694"/>
                  <a:pt x="9873" y="29"/>
                </a:cubicBezTo>
                <a:cubicBezTo>
                  <a:pt x="9873" y="14"/>
                  <a:pt x="9892" y="0"/>
                  <a:pt x="9909" y="0"/>
                </a:cubicBezTo>
                <a:cubicBezTo>
                  <a:pt x="9298" y="298"/>
                  <a:pt x="9729" y="53"/>
                  <a:pt x="8078" y="895"/>
                </a:cubicBezTo>
                <a:lnTo>
                  <a:pt x="0" y="5050"/>
                </a:lnTo>
                <a:lnTo>
                  <a:pt x="8024" y="9105"/>
                </a:lnTo>
                <a:cubicBezTo>
                  <a:pt x="9664" y="9930"/>
                  <a:pt x="9234" y="9702"/>
                  <a:pt x="9840" y="10000"/>
                </a:cubicBezTo>
                <a:cubicBezTo>
                  <a:pt x="9834" y="9996"/>
                  <a:pt x="9829" y="9991"/>
                  <a:pt x="9823" y="998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E092CE7-2AE1-403D-9805-595BA3C72B2C}"/>
              </a:ext>
            </a:extLst>
          </p:cNvPr>
          <p:cNvGrpSpPr/>
          <p:nvPr/>
        </p:nvGrpSpPr>
        <p:grpSpPr>
          <a:xfrm>
            <a:off x="5466130" y="3253202"/>
            <a:ext cx="1192402" cy="1192949"/>
            <a:chOff x="5085900" y="2736410"/>
            <a:chExt cx="1953921" cy="1954816"/>
          </a:xfrm>
        </p:grpSpPr>
        <p:sp>
          <p:nvSpPr>
            <p:cNvPr id="55" name="Oval 141">
              <a:extLst>
                <a:ext uri="{FF2B5EF4-FFF2-40B4-BE49-F238E27FC236}">
                  <a16:creationId xmlns:a16="http://schemas.microsoft.com/office/drawing/2014/main" id="{4B9B43A0-45FF-422D-A030-6E7381D37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5900" y="2736410"/>
              <a:ext cx="1953921" cy="1954816"/>
            </a:xfrm>
            <a:prstGeom prst="ellipse">
              <a:avLst/>
            </a:prstGeom>
            <a:noFill/>
            <a:ln w="2095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Oval 146">
              <a:extLst>
                <a:ext uri="{FF2B5EF4-FFF2-40B4-BE49-F238E27FC236}">
                  <a16:creationId xmlns:a16="http://schemas.microsoft.com/office/drawing/2014/main" id="{88FB404F-8BA2-48D0-93CC-C3B353AA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792" y="2965512"/>
              <a:ext cx="1522138" cy="1522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4830436-C023-4375-B56E-0E332A1F52C8}"/>
              </a:ext>
            </a:extLst>
          </p:cNvPr>
          <p:cNvSpPr txBox="1"/>
          <p:nvPr/>
        </p:nvSpPr>
        <p:spPr>
          <a:xfrm>
            <a:off x="-350229" y="5037775"/>
            <a:ext cx="4743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Автоматическая интеграция интерфейсов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с CMS для сохранения введенных пользователем данных.</a:t>
            </a:r>
          </a:p>
        </p:txBody>
      </p:sp>
      <p:sp>
        <p:nvSpPr>
          <p:cNvPr id="67" name="Rectangle 52">
            <a:extLst>
              <a:ext uri="{FF2B5EF4-FFF2-40B4-BE49-F238E27FC236}">
                <a16:creationId xmlns:a16="http://schemas.microsoft.com/office/drawing/2014/main" id="{0B5B7058-816B-45CB-A3A3-D7E29468D97D}"/>
              </a:ext>
            </a:extLst>
          </p:cNvPr>
          <p:cNvSpPr/>
          <p:nvPr/>
        </p:nvSpPr>
        <p:spPr>
          <a:xfrm>
            <a:off x="9034813" y="2795199"/>
            <a:ext cx="3899304" cy="17235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Платформенный плагин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расширяющий настройки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компонентов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Позволяющий настраивать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логику, интеграции,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делать предпросмотр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    макетов и экспортировать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код существующих проектов.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5F2D3E-9A26-45DE-8C3C-B3EB50161B62}"/>
              </a:ext>
            </a:extLst>
          </p:cNvPr>
          <p:cNvSpPr txBox="1"/>
          <p:nvPr/>
        </p:nvSpPr>
        <p:spPr>
          <a:xfrm>
            <a:off x="7009582" y="3373313"/>
            <a:ext cx="14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FIGMA PLUGIN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B93EAD-1EE3-4FDD-A0FC-ED7C12C012E0}"/>
              </a:ext>
            </a:extLst>
          </p:cNvPr>
          <p:cNvSpPr txBox="1"/>
          <p:nvPr/>
        </p:nvSpPr>
        <p:spPr>
          <a:xfrm>
            <a:off x="6386959" y="4746425"/>
            <a:ext cx="20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CODE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EXPORT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DF4EAA-411A-418A-8FAD-BFF886D4E7F1}"/>
              </a:ext>
            </a:extLst>
          </p:cNvPr>
          <p:cNvSpPr txBox="1"/>
          <p:nvPr/>
        </p:nvSpPr>
        <p:spPr>
          <a:xfrm>
            <a:off x="4555497" y="4645513"/>
            <a:ext cx="205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HEADLESS</a:t>
            </a:r>
          </a:p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CMS DATA STORAGE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521186-0466-46B4-BE3C-31ADFBF349B6}"/>
              </a:ext>
            </a:extLst>
          </p:cNvPr>
          <p:cNvSpPr txBox="1"/>
          <p:nvPr/>
        </p:nvSpPr>
        <p:spPr>
          <a:xfrm>
            <a:off x="3733492" y="3368510"/>
            <a:ext cx="195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API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GENERAT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OR</a:t>
            </a:r>
            <a:endParaRPr lang="ru-RU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0B9A80-3E34-4E48-98C8-6A12419D8D3E}"/>
              </a:ext>
            </a:extLst>
          </p:cNvPr>
          <p:cNvSpPr txBox="1"/>
          <p:nvPr/>
        </p:nvSpPr>
        <p:spPr>
          <a:xfrm>
            <a:off x="4746001" y="2292921"/>
            <a:ext cx="1010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CI / CD</a:t>
            </a:r>
            <a:endParaRPr lang="ru-RU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C1810C-CE8D-4581-B417-D38CC04E6C86}"/>
              </a:ext>
            </a:extLst>
          </p:cNvPr>
          <p:cNvSpPr txBox="1"/>
          <p:nvPr/>
        </p:nvSpPr>
        <p:spPr>
          <a:xfrm>
            <a:off x="6350037" y="2277200"/>
            <a:ext cx="1457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ASSETS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335E95-B4A8-4FE4-BB94-6E4BC891E403}"/>
              </a:ext>
            </a:extLst>
          </p:cNvPr>
          <p:cNvSpPr txBox="1"/>
          <p:nvPr/>
        </p:nvSpPr>
        <p:spPr>
          <a:xfrm>
            <a:off x="8448571" y="1111069"/>
            <a:ext cx="3509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Библиотека готовых компонентов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из которых можно строить UI.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Полное соответствие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Корпоративному Brand Book.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AA853D-66AF-41DC-A22E-8DF153C75902}"/>
              </a:ext>
            </a:extLst>
          </p:cNvPr>
          <p:cNvSpPr txBox="1"/>
          <p:nvPr/>
        </p:nvSpPr>
        <p:spPr>
          <a:xfrm>
            <a:off x="-326616" y="3133754"/>
            <a:ext cx="317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Автогенерация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RestAPI для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пользовательских данных.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C9FCEF-FFA7-4B8F-8FC1-8ED1DF5ABC2D}"/>
              </a:ext>
            </a:extLst>
          </p:cNvPr>
          <p:cNvSpPr txBox="1"/>
          <p:nvPr/>
        </p:nvSpPr>
        <p:spPr>
          <a:xfrm>
            <a:off x="8527750" y="5121634"/>
            <a:ext cx="366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Компонент экспорта отрисованного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интерфейса в исполняемый код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на базе Корпоративного </a:t>
            </a:r>
          </a:p>
          <a:p>
            <a:pPr lvl="1"/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UI Framework-а.</a:t>
            </a:r>
            <a:endParaRPr lang="ru-RU" sz="14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  <p:sp>
        <p:nvSpPr>
          <p:cNvPr id="73" name="Rectangle 184">
            <a:extLst>
              <a:ext uri="{FF2B5EF4-FFF2-40B4-BE49-F238E27FC236}">
                <a16:creationId xmlns:a16="http://schemas.microsoft.com/office/drawing/2014/main" id="{5197B808-B6F0-419C-8316-B2EAC57B1E74}"/>
              </a:ext>
            </a:extLst>
          </p:cNvPr>
          <p:cNvSpPr/>
          <p:nvPr/>
        </p:nvSpPr>
        <p:spPr>
          <a:xfrm>
            <a:off x="124082" y="1263872"/>
            <a:ext cx="3952241" cy="12926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Запуск CI/CD процессов из 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Figma Plugin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</a:t>
            </a:r>
            <a:b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</a:br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endParaRPr lang="ru-RU" sz="140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Автоматическое создание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в Gitlab</a:t>
            </a:r>
            <a:r>
              <a:rPr lang="en-US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Модели данных для Headless CMS,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Код пользовательского интерфейса.</a:t>
            </a:r>
            <a:endParaRPr lang="en-IN" sz="1400" b="1">
              <a:solidFill>
                <a:schemeClr val="bg2">
                  <a:lumMod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67A8EA40-6E1D-4CDB-A24C-0DF7B9F1E722}"/>
              </a:ext>
            </a:extLst>
          </p:cNvPr>
          <p:cNvSpPr txBox="1">
            <a:spLocks/>
          </p:cNvSpPr>
          <p:nvPr/>
        </p:nvSpPr>
        <p:spPr>
          <a:xfrm>
            <a:off x="194435" y="223824"/>
            <a:ext cx="8554710" cy="7564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0" i="0" kern="2100" spc="70" baseline="0">
                <a:solidFill>
                  <a:schemeClr val="tx2"/>
                </a:solidFill>
                <a:latin typeface="Arial" panose="020B0604020202020204" pitchFamily="34" charset="0"/>
                <a:ea typeface="Favorit Pro Book" panose="02000006030000020004" pitchFamily="2" charset="0"/>
                <a:cs typeface="Arial" panose="020B0604020202020204" pitchFamily="34" charset="0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Favorit Pro" panose="02000006030000020004" pitchFamily="2" charset="0"/>
                <a:ea typeface="Favorit Pro" panose="0200000603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/>
              <a:t>КОМПОНЕНТЫ </a:t>
            </a:r>
            <a:r>
              <a:rPr lang="en-US" sz="3000"/>
              <a:t>LOW-CODE </a:t>
            </a:r>
            <a:r>
              <a:rPr lang="ru-RU" sz="3000"/>
              <a:t>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8235148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ex_1">
      <a:dk1>
        <a:srgbClr val="333F48"/>
      </a:dk1>
      <a:lt1>
        <a:srgbClr val="FFFFFF"/>
      </a:lt1>
      <a:dk2>
        <a:srgbClr val="FF0508"/>
      </a:dk2>
      <a:lt2>
        <a:srgbClr val="ECEDEE"/>
      </a:lt2>
      <a:accent1>
        <a:srgbClr val="FF0508"/>
      </a:accent1>
      <a:accent2>
        <a:srgbClr val="D0D3D3"/>
      </a:accent2>
      <a:accent3>
        <a:srgbClr val="ECEDEE"/>
      </a:accent3>
      <a:accent4>
        <a:srgbClr val="333F48"/>
      </a:accent4>
      <a:accent5>
        <a:srgbClr val="7F91A6"/>
      </a:accent5>
      <a:accent6>
        <a:srgbClr val="B3CCE8"/>
      </a:accent6>
      <a:hlink>
        <a:srgbClr val="D0D3D3"/>
      </a:hlink>
      <a:folHlink>
        <a:srgbClr val="333F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moex_1">
      <a:dk1>
        <a:srgbClr val="333F48"/>
      </a:dk1>
      <a:lt1>
        <a:srgbClr val="FFFFFF"/>
      </a:lt1>
      <a:dk2>
        <a:srgbClr val="FF0508"/>
      </a:dk2>
      <a:lt2>
        <a:srgbClr val="ECEDEE"/>
      </a:lt2>
      <a:accent1>
        <a:srgbClr val="FF0508"/>
      </a:accent1>
      <a:accent2>
        <a:srgbClr val="D0D3D3"/>
      </a:accent2>
      <a:accent3>
        <a:srgbClr val="ECEDEE"/>
      </a:accent3>
      <a:accent4>
        <a:srgbClr val="333F48"/>
      </a:accent4>
      <a:accent5>
        <a:srgbClr val="7F91A6"/>
      </a:accent5>
      <a:accent6>
        <a:srgbClr val="B3CCE8"/>
      </a:accent6>
      <a:hlink>
        <a:srgbClr val="D0D3D3"/>
      </a:hlink>
      <a:folHlink>
        <a:srgbClr val="333F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1F5DEB55BB16478FE157B62D490413" ma:contentTypeVersion="11" ma:contentTypeDescription="Создание документа." ma:contentTypeScope="" ma:versionID="bb652b12c757ddc1cd611b48617ca57a">
  <xsd:schema xmlns:xsd="http://www.w3.org/2001/XMLSchema" xmlns:xs="http://www.w3.org/2001/XMLSchema" xmlns:p="http://schemas.microsoft.com/office/2006/metadata/properties" xmlns:ns3="5698df09-eec3-4525-be3d-4482f93e2db4" xmlns:ns4="01b7c16f-970e-4c14-bf5f-df87b46ab0d0" targetNamespace="http://schemas.microsoft.com/office/2006/metadata/properties" ma:root="true" ma:fieldsID="2c6ec941ce8fe84284165e0a2d9e9042" ns3:_="" ns4:_="">
    <xsd:import namespace="5698df09-eec3-4525-be3d-4482f93e2db4"/>
    <xsd:import namespace="01b7c16f-970e-4c14-bf5f-df87b46ab0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8df09-eec3-4525-be3d-4482f93e2d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7c16f-970e-4c14-bf5f-df87b46ab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DF74C-B251-4553-916D-EA652590EC5D}">
  <ds:schemaRefs>
    <ds:schemaRef ds:uri="01b7c16f-970e-4c14-bf5f-df87b46ab0d0"/>
    <ds:schemaRef ds:uri="5698df09-eec3-4525-be3d-4482f93e2d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EE4DD0-D5E6-49BD-94C0-77D89A5266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5B3666-431E-48B6-8AEA-F90A2FBB9B67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01b7c16f-970e-4c14-bf5f-df87b46ab0d0"/>
    <ds:schemaRef ds:uri="5698df09-eec3-4525-be3d-4482f93e2d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2259</Words>
  <Application>Microsoft Office PowerPoint</Application>
  <PresentationFormat>Широкоэкранный</PresentationFormat>
  <Paragraphs>658</Paragraphs>
  <Slides>43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</vt:lpstr>
      <vt:lpstr>Favorit Pro</vt:lpstr>
      <vt:lpstr>Inter</vt:lpstr>
      <vt:lpstr>Segoe UI</vt:lpstr>
      <vt:lpstr>Wingdings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Суровцев Владимир Валентинович</cp:lastModifiedBy>
  <cp:revision>3</cp:revision>
  <dcterms:created xsi:type="dcterms:W3CDTF">2021-12-21T11:47:17Z</dcterms:created>
  <dcterms:modified xsi:type="dcterms:W3CDTF">2022-10-12T16:42:42Z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0x010100961F5DEB55BB16478FE157B62D490413</vt:lpwstr>
  </property>
</Properties>
</file>