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479" r:id="rId2"/>
    <p:sldId id="466" r:id="rId3"/>
    <p:sldId id="430" r:id="rId4"/>
    <p:sldId id="470" r:id="rId5"/>
    <p:sldId id="471" r:id="rId6"/>
    <p:sldId id="467" r:id="rId7"/>
    <p:sldId id="472" r:id="rId8"/>
    <p:sldId id="478" r:id="rId9"/>
    <p:sldId id="477" r:id="rId10"/>
    <p:sldId id="462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261" r:id="rId19"/>
  </p:sldIdLst>
  <p:sldSz cx="9144000" cy="5143500" type="screen16x9"/>
  <p:notesSz cx="6858000" cy="9144000"/>
  <p:embeddedFontLst>
    <p:embeddedFont>
      <p:font typeface="Lucida Sans Unicode" panose="020B0602030504020204" pitchFamily="34" charset="0"/>
      <p:regular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Montserrat" panose="020B0604020202020204" charset="-52"/>
      <p:regular r:id="rId26"/>
      <p:bold r:id="rId27"/>
      <p:italic r:id="rId28"/>
      <p:boldItalic r:id="rId29"/>
    </p:embeddedFont>
    <p:embeddedFont>
      <p:font typeface="Nunito SemiBold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47"/>
    <a:srgbClr val="FFF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0169" autoAdjust="0"/>
  </p:normalViewPr>
  <p:slideViewPr>
    <p:cSldViewPr snapToGrid="0">
      <p:cViewPr varScale="1">
        <p:scale>
          <a:sx n="81" d="100"/>
          <a:sy n="81" d="100"/>
        </p:scale>
        <p:origin x="87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Сюда добавить фотки </a:t>
            </a:r>
            <a:r>
              <a:rPr lang="ru-RU" dirty="0" err="1" smtClean="0"/>
              <a:t>Элвина</a:t>
            </a:r>
            <a:r>
              <a:rPr lang="ru-RU" dirty="0" smtClean="0"/>
              <a:t> </a:t>
            </a:r>
            <a:r>
              <a:rPr lang="en-US" dirty="0" smtClean="0"/>
              <a:t>,</a:t>
            </a:r>
            <a:r>
              <a:rPr lang="ru-RU" dirty="0" smtClean="0"/>
              <a:t> Ивана </a:t>
            </a:r>
            <a:r>
              <a:rPr lang="ru-RU" dirty="0" err="1" smtClean="0"/>
              <a:t>Будника</a:t>
            </a:r>
            <a:endParaRPr dirty="0"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28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4035-A5BE-E0C2-C0CE-3B1BC228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D3EDE63-9906-6521-A94C-0F9EAE30F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D736B2-4407-6C9E-4C70-C4F028225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9FDC2A-A6AF-43D3-F3BB-8752C040A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4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5405-D3E9-932C-A65E-136D0025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C67630-95DC-6A9E-25C2-A3FE50CEF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AB5F92-855C-6330-9910-867A2981D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F78166-1CE0-B112-D3AF-15812AB68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68B1-1E96-DE09-482D-930FA034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7E62CF-03BC-EF24-ABB9-A53B07A56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9F77DF-9DED-2E4D-9E3A-B2EF54BF9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0E0E0E"/>
                </a:solidFill>
                <a:effectLst/>
                <a:latin typeface=".AppleSystemUIFont"/>
              </a:rPr>
              <a:t>(Автоматизация ключевых этапов рекрутинга для ускорения и повышения эффективности)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Проблема или задача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Долгий процесс создания вакансий и обработки резюме.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Трудности с составлением релевантных квалификационных вопросов.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Необходимость проверки резюме на соответствие требованиям.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Временные затраты на подготовку персонализированных вопросов для интервью.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Ключевые преимущества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Ускорение найма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Сокращение времени на подбор кандидатов и подготовку интервью на 30-50%.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Точность соответствия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Автоматически сравнивает резюме с описанием позиции, исключая неподходящих кандидатов.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Создание качественных вакансий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Генерирует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Job Description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с учетом требований и стандартов компании.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Персонализация интервью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Формирует индивидуальные вопросы на основе анализа резюме и требований к позиции.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Снижение нагрузки на </a:t>
            </a:r>
            <a:r>
              <a:rPr lang="en-US" b="1" dirty="0">
                <a:solidFill>
                  <a:srgbClr val="0E0E0E"/>
                </a:solidFill>
                <a:effectLst/>
                <a:latin typeface=".AppleSystemUIFont"/>
              </a:rPr>
              <a:t>HR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: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Автоматизирует рутинные задачи, позволяя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HR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сосредоточиться на взаимодействии с кандидатами.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Как это работает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Создание описания вакансии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На основе шаблонов и требований агент генерирует профессиональные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Job Descriptions.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Квалификационные вопросы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Формирует вопросы для первичного отбора и интервью.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Анализ резюме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Сравнивает резюме кандидатов с описанием вакансии, выделяя сильные и слабые стороны.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Подготовка интервью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Создает индивидуальные вопросы для проверки ключевых компетенций каждого кандидата.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Интеграция с </a:t>
            </a:r>
            <a:r>
              <a:rPr lang="en-US" b="1" dirty="0">
                <a:solidFill>
                  <a:srgbClr val="0E0E0E"/>
                </a:solidFill>
                <a:effectLst/>
                <a:latin typeface=".AppleSystemUIFont"/>
              </a:rPr>
              <a:t>HRM-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системами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Поддерживает интеграцию с популярными платформами (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Workday, SAP SuccessFactors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и др.).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Целевая аудитория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Компании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Средние и крупные организации, где найм новых сотрудников занимает значительное время.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Рекрутинговые агентства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Для ускорения работы с множеством вакансий.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Сферы деятельности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IT,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финансы, розничная торговля, производство, здравоохранение.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Ключевые показатели эффективности (</a:t>
            </a:r>
            <a:r>
              <a:rPr lang="en-US" b="1" dirty="0">
                <a:solidFill>
                  <a:srgbClr val="0E0E0E"/>
                </a:solidFill>
                <a:effectLst/>
                <a:latin typeface=".AppleSystemUIFont"/>
              </a:rPr>
              <a:t>KPI)</a:t>
            </a:r>
            <a:endParaRPr lang="en-US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indent="-17145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Сокращение времени на найм на 40-60%.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indent="-17145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Увеличение точности отбора кандидатов на 30%.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indent="-17145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Повышение уровня удовлетворенности рекрутеров и кандидатов на 25%.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indent="-17145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Снижение затрат на найм на 20-30%.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Модель ценообразования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Подписка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от $1,500/месяц для компании.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За каждую позицию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$50 за обработку одной вакансии.</a:t>
            </a:r>
          </a:p>
          <a:p>
            <a:pPr>
              <a:spcBef>
                <a:spcPts val="900"/>
              </a:spcBef>
            </a:pP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Интеграция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$10,000 за проектную настройку для корпоративных клиентов.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Почему этот агент?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Интеллектуальный анализ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Использует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NLP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и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ML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для точного сопоставления требований и компетенций.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Гибкость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Подходит для любых отраслей и типов позиций.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Прозрачность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Генерирует отчеты и обоснования для всех решений.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Скорость и точность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Автоматизирует процесс без потери качества.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21273-543F-30F3-9E03-1A5CA8C84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4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Спросим</a:t>
            </a:r>
            <a:r>
              <a:rPr lang="ru-RU" baseline="0" dirty="0"/>
              <a:t> у </a:t>
            </a:r>
            <a:r>
              <a:rPr lang="ru-RU" baseline="0" dirty="0" err="1"/>
              <a:t>алисы</a:t>
            </a:r>
            <a:r>
              <a:rPr lang="ru-RU" baseline="0" dirty="0"/>
              <a:t> – что есть что и в чем разница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26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99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28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9F2E-6B46-4FEF-9A7C-548B4B702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A19A9E-A860-6330-8915-244C298BB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B6B44B-E847-F3A6-53F1-251160715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EBE43-BE28-CD1A-D270-3A512DECB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4430-2968-530A-52C8-8A5851F5A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B8BE5E-403B-CF88-CE46-C7EBF7418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DC191C-46D6-3696-C0E4-C94A5E4A9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40187-6E0A-12E8-D013-6E35EFCA5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33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78F5-5255-70AC-0643-8DCFA9B5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B6CE3B-BFFA-4D07-E5DE-2AD23E115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7AF3F8-526B-8F82-D34A-6CE8D3EC8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r>
              <a:rPr lang="ru-RU" i="1" dirty="0">
                <a:solidFill>
                  <a:srgbClr val="0E0E0E"/>
                </a:solidFill>
                <a:effectLst/>
                <a:latin typeface=".AppleSystemUIFont"/>
              </a:rPr>
              <a:t>(Помогает конвертировать посетителей сайта в квалифицированные </a:t>
            </a:r>
            <a:r>
              <a:rPr lang="ru-RU" i="1" dirty="0" err="1">
                <a:solidFill>
                  <a:srgbClr val="0E0E0E"/>
                </a:solidFill>
                <a:effectLst/>
                <a:latin typeface=".AppleSystemUIFont"/>
              </a:rPr>
              <a:t>лиды</a:t>
            </a:r>
            <a:r>
              <a:rPr lang="ru-RU" i="1" dirty="0">
                <a:solidFill>
                  <a:srgbClr val="0E0E0E"/>
                </a:solidFill>
                <a:effectLst/>
                <a:latin typeface=".AppleSystemUIFont"/>
              </a:rPr>
              <a:t>)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Проблема или задача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Большинство посетителей сайта уходят, не взаимодействуя и не совершая покупок.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Отделы продаж тратят много времени на поиск и квалификацию потенциальных клиентов.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Ключевые преимущества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Рост конверсии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Взаимодействует с посетителями в режиме реального времени, сокращая показатель отказов и направляя их по воронке продаж.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Автоматическая квалификация </a:t>
            </a:r>
            <a:r>
              <a:rPr lang="ru-RU" b="1" dirty="0" err="1">
                <a:solidFill>
                  <a:srgbClr val="0E0E0E"/>
                </a:solidFill>
                <a:effectLst/>
                <a:latin typeface=".AppleSystemUIFont"/>
              </a:rPr>
              <a:t>лидов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Фильтрует и квалифицирует </a:t>
            </a:r>
            <a:r>
              <a:rPr lang="ru-RU" dirty="0" err="1">
                <a:solidFill>
                  <a:srgbClr val="0E0E0E"/>
                </a:solidFill>
                <a:effectLst/>
                <a:latin typeface=".AppleSystemUIFont"/>
              </a:rPr>
              <a:t>лидов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 на основе ответов посетителей, экономя время команды продаж.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Улучшение клиентского опыта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Обеспечивает мгновенные ответы и персонализированное взаимодействие.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Интеграция с </a:t>
            </a:r>
            <a:r>
              <a:rPr lang="en-US" b="1" dirty="0">
                <a:solidFill>
                  <a:srgbClr val="0E0E0E"/>
                </a:solidFill>
                <a:effectLst/>
                <a:latin typeface=".AppleSystemUIFont"/>
              </a:rPr>
              <a:t>CRM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: 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Автоматически создает и обновляет записи </a:t>
            </a:r>
            <a:r>
              <a:rPr lang="ru-RU" dirty="0" err="1">
                <a:solidFill>
                  <a:srgbClr val="0E0E0E"/>
                </a:solidFill>
                <a:effectLst/>
                <a:latin typeface=".AppleSystemUIFont"/>
              </a:rPr>
              <a:t>лидов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 в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CRM-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системе.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Как это работает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1. Активно взаимодействует с посетителями через чат на сайте.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2. Задает целевые вопросы для определения потребностей и предпочтений.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3. Направляет посетителей по воронке продаж, предоставляя релевантную информацию или рекомендации.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4. Передает квалифицированных </a:t>
            </a:r>
            <a:r>
              <a:rPr lang="ru-RU" dirty="0" err="1">
                <a:solidFill>
                  <a:srgbClr val="0E0E0E"/>
                </a:solidFill>
                <a:effectLst/>
                <a:latin typeface=".AppleSystemUIFont"/>
              </a:rPr>
              <a:t>лидов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 (с деталями и контекстом) в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CRM-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систему.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Целевая аудитория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Сферы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Электронная коммерция,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SaaS-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компании, поставщики услуг,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B2B-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организации.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Профиль компаний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Бизнесы с большим объемом трафика на сайте и интегрированной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CRM-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системой.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Ключевые показатели эффективности (</a:t>
            </a:r>
            <a:r>
              <a:rPr lang="en-US" b="1" dirty="0">
                <a:solidFill>
                  <a:srgbClr val="0E0E0E"/>
                </a:solidFill>
                <a:effectLst/>
                <a:latin typeface=".AppleSystemUIFont"/>
              </a:rPr>
              <a:t>KPI)</a:t>
            </a:r>
            <a:endParaRPr lang="en-US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Рост конверсии </a:t>
            </a:r>
            <a:r>
              <a:rPr lang="ru-RU" b="1" dirty="0" err="1">
                <a:solidFill>
                  <a:srgbClr val="0E0E0E"/>
                </a:solidFill>
                <a:effectLst/>
                <a:latin typeface=".AppleSystemUIFont"/>
              </a:rPr>
              <a:t>лидов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 на 20-30%.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Сокращение времени на квалификацию </a:t>
            </a:r>
            <a:r>
              <a:rPr lang="ru-RU" b="1" dirty="0" err="1">
                <a:solidFill>
                  <a:srgbClr val="0E0E0E"/>
                </a:solidFill>
                <a:effectLst/>
                <a:latin typeface=".AppleSystemUIFont"/>
              </a:rPr>
              <a:t>лидов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 на 40-50%.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Увеличение удовлетворенности клиентов (</a:t>
            </a:r>
            <a:r>
              <a:rPr lang="en-US" b="1" dirty="0">
                <a:solidFill>
                  <a:srgbClr val="0E0E0E"/>
                </a:solidFill>
                <a:effectLst/>
                <a:latin typeface=".AppleSystemUIFont"/>
              </a:rPr>
              <a:t>CSAT)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на 15%.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Рост объема продаж в воронке на 25%.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Модель ценообразования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Подписка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от 500 долларов/месяц за один сайт.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Проектная реализация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Настройка под ключ от 5 000 долларов.</a:t>
            </a: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Почему этот агент?</a:t>
            </a:r>
            <a:endParaRPr lang="ru-RU" dirty="0">
              <a:solidFill>
                <a:srgbClr val="0E0E0E"/>
              </a:solidFill>
              <a:effectLst/>
              <a:latin typeface=".AppleSystemUIFont"/>
            </a:endParaRP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Доступность 24/7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Никогда не упустит возможность взаимодействия с потенциальным клиентом.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Персонализированные диалоги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Индивидуальные сценарии общения для нужд вашего бизнеса.</a:t>
            </a:r>
          </a:p>
          <a:p>
            <a:pPr>
              <a:spcBef>
                <a:spcPts val="900"/>
              </a:spcBef>
            </a:pP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• </a:t>
            </a:r>
            <a:r>
              <a:rPr lang="ru-RU" b="1" dirty="0">
                <a:solidFill>
                  <a:srgbClr val="0E0E0E"/>
                </a:solidFill>
                <a:effectLst/>
                <a:latin typeface=".AppleSystemUIFont"/>
              </a:rPr>
              <a:t>Бесшовная интеграция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: Совместимость с популярными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CRM-</a:t>
            </a:r>
            <a:r>
              <a:rPr lang="ru-RU" dirty="0">
                <a:solidFill>
                  <a:srgbClr val="0E0E0E"/>
                </a:solidFill>
                <a:effectLst/>
                <a:latin typeface=".AppleSystemUIFont"/>
              </a:rPr>
              <a:t>системами (например, </a:t>
            </a:r>
            <a:r>
              <a:rPr lang="en-US" dirty="0">
                <a:solidFill>
                  <a:srgbClr val="0E0E0E"/>
                </a:solidFill>
                <a:effectLst/>
                <a:latin typeface=".AppleSystemUIFont"/>
              </a:rPr>
              <a:t>Salesforce, HubSpot).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F1C160-DC3E-442E-0CF0-BD4E92B84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48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D13AC-4374-42DC-B9AC-29663663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1CABCC-D87A-13D7-6098-2456741A2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411A81B-0BEE-4FB2-BDB0-6BBCB1823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6AEFF1-EE88-71C5-3873-E76E91C81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77CD-D946-4B0A-BC01-AF629A9606A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0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E3B88-EAC9-40FE-9565-D72F5CFA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BEAC0-5445-4347-BA45-DE5CC4AF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E451E-0A08-43DC-941D-164BBFE4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D45E-3C61-47A1-9DBE-3E2E18104DF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90DE4-2E3A-4F39-8F15-E00F69A5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BA0E5-C9EF-40A5-9E53-D03AEEC7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2113-0ED6-4A5B-9F54-FDE61D2EF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3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44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60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 descr="background.png"/>
          <p:cNvPicPr preferRelativeResize="0"/>
          <p:nvPr/>
        </p:nvPicPr>
        <p:blipFill rotWithShape="1">
          <a:blip r:embed="rId3">
            <a:alphaModFix/>
          </a:blip>
          <a:srcRect l="32806" r="8707" b="295"/>
          <a:stretch/>
        </p:blipFill>
        <p:spPr>
          <a:xfrm>
            <a:off x="3725448" y="-320156"/>
            <a:ext cx="5418552" cy="5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931122" y="3591536"/>
            <a:ext cx="3942398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8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МАШИННОЕ ОБУЧЕНИЕ И МОДЕЛИ</a:t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195415" y="2499144"/>
            <a:ext cx="2845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ИВАН КРУТЬКО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356248" y="2749200"/>
            <a:ext cx="29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" descr="phot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3019" y="726674"/>
            <a:ext cx="2725451" cy="441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95415" y="2822289"/>
            <a:ext cx="4173358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262626"/>
                </a:solidFill>
                <a:latin typeface="Montserrat" panose="020B0604020202020204" charset="-52"/>
              </a:rPr>
              <a:t>Практик по стратегиям 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развития ритейла</a:t>
            </a:r>
            <a:endParaRPr lang="en-US" sz="1250" dirty="0">
              <a:solidFill>
                <a:srgbClr val="262626"/>
              </a:solidFill>
              <a:latin typeface="Montserrat" panose="020B0604020202020204" charset="-52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262626"/>
                </a:solidFill>
                <a:latin typeface="Montserrat" panose="020B0604020202020204" charset="-52"/>
              </a:rPr>
              <a:t>Топ-менеджер компании с оборотом 100 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млрд. рублей</a:t>
            </a:r>
            <a:r>
              <a:rPr lang="en-US" sz="1250" dirty="0" smtClean="0">
                <a:solidFill>
                  <a:srgbClr val="262626"/>
                </a:solidFill>
                <a:latin typeface="Montserrat" panose="020B0604020202020204" charset="-52"/>
              </a:rPr>
              <a:t>: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 </a:t>
            </a:r>
            <a:r>
              <a:rPr lang="ru-RU" sz="1250" dirty="0">
                <a:solidFill>
                  <a:srgbClr val="262626"/>
                </a:solidFill>
                <a:latin typeface="Montserrat" panose="020B0604020202020204" charset="-52"/>
              </a:rPr>
              <a:t>коммерческий директор и CDTO «</a:t>
            </a:r>
            <a:r>
              <a:rPr lang="ru-RU" sz="1250" dirty="0" err="1">
                <a:solidFill>
                  <a:srgbClr val="262626"/>
                </a:solidFill>
                <a:latin typeface="Montserrat" panose="020B0604020202020204" charset="-52"/>
              </a:rPr>
              <a:t>Комус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» (Москва), </a:t>
            </a:r>
            <a:r>
              <a:rPr lang="ru-RU" sz="1250" dirty="0">
                <a:solidFill>
                  <a:srgbClr val="262626"/>
                </a:solidFill>
                <a:latin typeface="Montserrat" panose="020B0604020202020204" charset="-52"/>
              </a:rPr>
              <a:t>руководитель проекта в </a:t>
            </a:r>
            <a:r>
              <a:rPr lang="ru-RU" sz="1250" dirty="0" err="1">
                <a:solidFill>
                  <a:srgbClr val="262626"/>
                </a:solidFill>
                <a:latin typeface="Montserrat" panose="020B0604020202020204" charset="-52"/>
              </a:rPr>
              <a:t>М.Видео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.(Москва), международные проекты </a:t>
            </a:r>
            <a:r>
              <a:rPr lang="en-US" sz="1250" dirty="0" smtClean="0">
                <a:solidFill>
                  <a:srgbClr val="262626"/>
                </a:solidFill>
                <a:latin typeface="Montserrat" panose="020B0604020202020204" charset="-52"/>
              </a:rPr>
              <a:t>Office DEPO (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Чехия), </a:t>
            </a:r>
            <a:r>
              <a:rPr lang="en-US" sz="1250" dirty="0" smtClean="0">
                <a:solidFill>
                  <a:srgbClr val="262626"/>
                </a:solidFill>
                <a:latin typeface="Montserrat" panose="020B0604020202020204" charset="-52"/>
              </a:rPr>
              <a:t>Arco (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Великобритания)</a:t>
            </a:r>
            <a:endParaRPr lang="ru-RU" sz="1250" dirty="0">
              <a:latin typeface="Montserrat" panose="020B0604020202020204" charset="-52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262626"/>
                </a:solidFill>
                <a:latin typeface="Montserrat" panose="020B0604020202020204" charset="-52"/>
              </a:rPr>
              <a:t>Автор курса EMBA </a:t>
            </a:r>
            <a:r>
              <a:rPr lang="ru-RU" sz="1250" dirty="0" err="1" smtClean="0">
                <a:solidFill>
                  <a:srgbClr val="262626"/>
                </a:solidFill>
                <a:latin typeface="Montserrat" panose="020B0604020202020204" charset="-52"/>
              </a:rPr>
              <a:t>РАНХиС</a:t>
            </a:r>
            <a:r>
              <a:rPr lang="ru-RU" sz="1250" dirty="0" smtClean="0">
                <a:solidFill>
                  <a:srgbClr val="262626"/>
                </a:solidFill>
                <a:latin typeface="Montserrat" panose="020B0604020202020204" charset="-52"/>
              </a:rPr>
              <a:t> </a:t>
            </a:r>
            <a:r>
              <a:rPr lang="ru-RU" sz="1250" dirty="0">
                <a:solidFill>
                  <a:srgbClr val="262626"/>
                </a:solidFill>
                <a:latin typeface="Montserrat" panose="020B0604020202020204" charset="-52"/>
              </a:rPr>
              <a:t>«Осознанная цифровая трансформация» </a:t>
            </a:r>
            <a:endParaRPr lang="en-US" sz="1250" dirty="0">
              <a:solidFill>
                <a:srgbClr val="262626"/>
              </a:solidFill>
              <a:latin typeface="Montserrat" panose="020B0604020202020204" charset="-52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250" dirty="0">
                <a:latin typeface="Montserrat" panose="020B0604020202020204" charset="-52"/>
              </a:rPr>
              <a:t>Автор канала про бизнес и лидерство </a:t>
            </a:r>
            <a:r>
              <a:rPr lang="en-US" sz="1250" dirty="0">
                <a:latin typeface="Montserrat" panose="020B0604020202020204" charset="-52"/>
              </a:rPr>
              <a:t>#</a:t>
            </a:r>
            <a:r>
              <a:rPr lang="ru-RU" sz="1250" dirty="0">
                <a:latin typeface="Montserrat" panose="020B0604020202020204" charset="-52"/>
              </a:rPr>
              <a:t>Сделано Круто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869" y="9847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2100" b="1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ИИ </a:t>
            </a:r>
            <a:r>
              <a:rPr lang="ru-RU" sz="2100" b="1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на службе у малого бизнеса: что уже работает в 2025</a:t>
            </a:r>
            <a:r>
              <a:rPr lang="ru-RU" sz="2100" b="1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lvl="1"/>
            <a:endParaRPr lang="ru-RU" sz="2100"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5610CA-048E-92A2-FE39-2EE96F4B7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824" y="3210900"/>
            <a:ext cx="1551964" cy="15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6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6;p15">
            <a:extLst>
              <a:ext uri="{FF2B5EF4-FFF2-40B4-BE49-F238E27FC236}">
                <a16:creationId xmlns:a16="http://schemas.microsoft.com/office/drawing/2014/main" id="{0DE0B0C1-4AAF-D84B-969B-AC19789FC2D4}"/>
              </a:ext>
            </a:extLst>
          </p:cNvPr>
          <p:cNvSpPr txBox="1"/>
          <p:nvPr/>
        </p:nvSpPr>
        <p:spPr>
          <a:xfrm>
            <a:off x="348938" y="179675"/>
            <a:ext cx="832397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Подход 2. С чего начать внедрение в бизнесе?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Gotham Black" pitchFamily="50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4E62A-9032-0D42-BA3B-F8413DFB172E}"/>
              </a:ext>
            </a:extLst>
          </p:cNvPr>
          <p:cNvSpPr txBox="1"/>
          <p:nvPr/>
        </p:nvSpPr>
        <p:spPr>
          <a:xfrm>
            <a:off x="348938" y="1352132"/>
            <a:ext cx="261794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Gotham Book" pitchFamily="50" charset="0"/>
              </a:rPr>
              <a:t>Тестирование бизнес-гипотез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А</a:t>
            </a:r>
            <a:r>
              <a:rPr lang="ru-RU" sz="1200" dirty="0">
                <a:solidFill>
                  <a:srgbClr val="000000"/>
                </a:solidFill>
                <a:effectLst/>
                <a:latin typeface="Gotham Book" pitchFamily="50" charset="0"/>
              </a:rPr>
              <a:t>лгоритм работы сбытового персонала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А</a:t>
            </a:r>
            <a:r>
              <a:rPr lang="ru-RU" sz="1200" dirty="0">
                <a:solidFill>
                  <a:srgbClr val="000000"/>
                </a:solidFill>
                <a:effectLst/>
                <a:latin typeface="Gotham Book" pitchFamily="50" charset="0"/>
              </a:rPr>
              <a:t>ссистент для </a:t>
            </a:r>
            <a:r>
              <a:rPr lang="ru-RU" sz="1200" dirty="0" err="1">
                <a:solidFill>
                  <a:srgbClr val="000000"/>
                </a:solidFill>
                <a:effectLst/>
                <a:latin typeface="Gotham Book" pitchFamily="50" charset="0"/>
              </a:rPr>
              <a:t>реселлеров</a:t>
            </a:r>
            <a:r>
              <a:rPr lang="ru-RU" sz="1200" dirty="0">
                <a:solidFill>
                  <a:srgbClr val="000000"/>
                </a:solidFill>
                <a:effectLst/>
                <a:latin typeface="Gotham Book" pitchFamily="50" charset="0"/>
              </a:rPr>
              <a:t> и оптовиков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Г</a:t>
            </a:r>
            <a:r>
              <a:rPr lang="ru-RU" sz="1200" dirty="0">
                <a:solidFill>
                  <a:srgbClr val="000000"/>
                </a:solidFill>
                <a:effectLst/>
                <a:latin typeface="Gotham Book" pitchFamily="50" charset="0"/>
              </a:rPr>
              <a:t>енерация сообщений для воронки продаж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С</a:t>
            </a:r>
            <a:r>
              <a:rPr lang="ru-RU" sz="1200" dirty="0">
                <a:solidFill>
                  <a:srgbClr val="000000"/>
                </a:solidFill>
                <a:effectLst/>
                <a:latin typeface="Gotham Book" pitchFamily="50" charset="0"/>
              </a:rPr>
              <a:t>егментация клиентов</a:t>
            </a:r>
          </a:p>
          <a:p>
            <a:endParaRPr lang="ru-RU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2" name="Google Shape;126;p15">
            <a:extLst>
              <a:ext uri="{FF2B5EF4-FFF2-40B4-BE49-F238E27FC236}">
                <a16:creationId xmlns:a16="http://schemas.microsoft.com/office/drawing/2014/main" id="{96D8F9F0-FC2A-7149-A0B0-CF6A4F2ABF4A}"/>
              </a:ext>
            </a:extLst>
          </p:cNvPr>
          <p:cNvSpPr txBox="1"/>
          <p:nvPr/>
        </p:nvSpPr>
        <p:spPr>
          <a:xfrm>
            <a:off x="299276" y="903803"/>
            <a:ext cx="176235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C00000"/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ПРОДАЖИ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25F78-5121-B14C-A3FE-1E664FAB6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68" r="2449" b="28646"/>
          <a:stretch/>
        </p:blipFill>
        <p:spPr>
          <a:xfrm>
            <a:off x="459776" y="3049049"/>
            <a:ext cx="2041742" cy="1811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863" y="3034288"/>
            <a:ext cx="2178361" cy="1920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056" y="3073266"/>
            <a:ext cx="2041742" cy="18472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87743" y="1352132"/>
            <a:ext cx="26179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Описание вакансий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Генерация административных задач и политик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Поиск контента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Маркетинговые рассылки и </a:t>
            </a:r>
            <a:r>
              <a:rPr lang="en" sz="1200" dirty="0">
                <a:latin typeface="Gotham Book" pitchFamily="50" charset="0"/>
              </a:rPr>
              <a:t>e-mail </a:t>
            </a:r>
            <a:r>
              <a:rPr lang="ru-RU" sz="1200" dirty="0">
                <a:latin typeface="Gotham Book" pitchFamily="50" charset="0"/>
              </a:rPr>
              <a:t>коммуникации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Чат-бот сотрудника  (нового сотрудника)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Helvetica Neue" panose="0200050300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2841" y="952022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000" dirty="0">
                <a:solidFill>
                  <a:srgbClr val="C00000"/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ПЕРСОНАЛ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36737" y="1392991"/>
            <a:ext cx="24470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Чат-боты и виртуальный сотрудник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Оптимизация поиска и рекламы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Разработка контента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Локализация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Gotham Book" pitchFamily="50" charset="0"/>
              </a:rPr>
              <a:t>Ускорение анализа </a:t>
            </a:r>
            <a:r>
              <a:rPr lang="ru-RU" dirty="0">
                <a:latin typeface="Gotham Book" pitchFamily="50" charset="0"/>
              </a:rPr>
              <a:t>данных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36737" y="952022"/>
            <a:ext cx="1938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2000" dirty="0">
                <a:solidFill>
                  <a:srgbClr val="C00000"/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МАРКЕТИНГ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7888B45-ADAE-4B67-BF34-879E3FCB936A}"/>
              </a:ext>
            </a:extLst>
          </p:cNvPr>
          <p:cNvCxnSpPr>
            <a:cxnSpLocks/>
          </p:cNvCxnSpPr>
          <p:nvPr/>
        </p:nvCxnSpPr>
        <p:spPr>
          <a:xfrm>
            <a:off x="0" y="81874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1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2AFE-1F98-9206-3218-A434FFA51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1CA424-404B-7FAE-EC65-7A477915C7C0}"/>
              </a:ext>
            </a:extLst>
          </p:cNvPr>
          <p:cNvSpPr/>
          <p:nvPr/>
        </p:nvSpPr>
        <p:spPr>
          <a:xfrm>
            <a:off x="-5334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6AA03A3-BD0D-FC46-7170-167B9ABCC8F4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EF18EF6-B88F-F812-829F-4C24E7E2E8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167" y="79678"/>
            <a:ext cx="7356634" cy="1079175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 algn="r">
              <a:lnSpc>
                <a:spcPct val="100000"/>
              </a:lnSpc>
              <a:spcBef>
                <a:spcPts val="75"/>
              </a:spcBef>
            </a:pPr>
            <a:r>
              <a:rPr lang="en-US" sz="2700" b="1" dirty="0">
                <a:latin typeface="+mn-lt"/>
              </a:rPr>
              <a:t>Fashion genies</a:t>
            </a:r>
            <a:endParaRPr sz="27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2D7103E-C5F0-2BC6-B61F-8F617C4E7C98}"/>
              </a:ext>
            </a:extLst>
          </p:cNvPr>
          <p:cNvSpPr/>
          <p:nvPr/>
        </p:nvSpPr>
        <p:spPr>
          <a:xfrm>
            <a:off x="-53340" y="4114800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C4B00A5D-FE77-E42A-2438-FCE8B5DB5DF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11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8217D76-E470-D8BC-A451-D3EA507A1182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271061A-64AA-B945-C2A4-AB4DA61D940F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265810" y="3521779"/>
            <a:ext cx="41615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Электронная коммерция, улучшение продающей карточки товара (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PDP)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Для формирования фото в карточки товара для интернет магазина и маркетплейса</a:t>
            </a: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Товары, которые лучше продаются с образом человека: фэшн, здоровое питание, услуги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wellbeing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5BFFF-3A52-B1DA-B021-61E155C5F122}"/>
              </a:ext>
            </a:extLst>
          </p:cNvPr>
          <p:cNvSpPr txBox="1"/>
          <p:nvPr/>
        </p:nvSpPr>
        <p:spPr>
          <a:xfrm>
            <a:off x="4815611" y="1410090"/>
            <a:ext cx="42750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конверсии на странице товара (CR%).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Рост времени, проведенного на странице товара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среднего чека за счет улучшенной визуализации товара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Снижение затрат на фотосессии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Сокращение времени на подготовку товарных карточек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скорости вывода новых товаров на рынок (Time-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-Market)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Оптимизация работы копирайтеров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F1C21-3D33-8B1E-5EB4-3E10DB935874}"/>
              </a:ext>
            </a:extLst>
          </p:cNvPr>
          <p:cNvSpPr txBox="1"/>
          <p:nvPr/>
        </p:nvSpPr>
        <p:spPr>
          <a:xfrm>
            <a:off x="4842809" y="3064580"/>
            <a:ext cx="3787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Компании любого бизнеса, имеющие свой интернет магазин или продающие через маркетплейс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ВД: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торговля, производство фэшн, здоровое питание и спорт, услуги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C20BB-892A-3659-98F1-501DCFEC7CCF}"/>
              </a:ext>
            </a:extLst>
          </p:cNvPr>
          <p:cNvSpPr txBox="1"/>
          <p:nvPr/>
        </p:nvSpPr>
        <p:spPr>
          <a:xfrm>
            <a:off x="1097514" y="1298439"/>
            <a:ext cx="33570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</a:t>
            </a:r>
          </a:p>
          <a:p>
            <a:pPr algn="r" defTabSz="685835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___________________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Бесконечное множество — аватаров моделей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Новый </a:t>
            </a:r>
            <a:r>
              <a:rPr lang="ru-RU" sz="900" dirty="0" err="1">
                <a:solidFill>
                  <a:prstClr val="black"/>
                </a:solidFill>
                <a:latin typeface="Calibri" panose="020F0502020204030204"/>
              </a:rPr>
              <a:t>фотообраз</a:t>
            </a: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 менее чем за минуту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Вариативность цвета и образов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Генерация моделей (лица, позы) для дальнейшего использования в фото-контенте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,</a:t>
            </a: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Генерация товаров на моделях без фотосьемки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Генерация привлекательных описаний товаров для использования в цифровых каналах продаж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732C60A-9E79-D9D2-2B3E-0C64CEA0FFAF}"/>
              </a:ext>
            </a:extLst>
          </p:cNvPr>
          <p:cNvSpPr/>
          <p:nvPr/>
        </p:nvSpPr>
        <p:spPr>
          <a:xfrm>
            <a:off x="255804" y="176601"/>
            <a:ext cx="1817666" cy="166115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2418A-A287-EF3E-4D34-1E760B656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93797" y="3004365"/>
            <a:ext cx="303847" cy="3254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A866D6-3A80-03C1-5316-F2864B4D8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900" y="1245152"/>
            <a:ext cx="340743" cy="340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B9C97-710C-054B-564D-443DBDF7AC3B}"/>
              </a:ext>
            </a:extLst>
          </p:cNvPr>
          <p:cNvSpPr txBox="1"/>
          <p:nvPr/>
        </p:nvSpPr>
        <p:spPr>
          <a:xfrm>
            <a:off x="5176602" y="1298439"/>
            <a:ext cx="1262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74BDE-E53F-6315-5F3B-7BA62C45788F}"/>
              </a:ext>
            </a:extLst>
          </p:cNvPr>
          <p:cNvSpPr txBox="1"/>
          <p:nvPr/>
        </p:nvSpPr>
        <p:spPr>
          <a:xfrm>
            <a:off x="5217259" y="3042009"/>
            <a:ext cx="2040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A11D3D-623B-E18A-99D5-E2A4AAFB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509" y="3010138"/>
            <a:ext cx="340742" cy="340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219A28-EC9C-5BBF-E378-673EA3AE4A8E}"/>
              </a:ext>
            </a:extLst>
          </p:cNvPr>
          <p:cNvSpPr txBox="1"/>
          <p:nvPr/>
        </p:nvSpPr>
        <p:spPr>
          <a:xfrm>
            <a:off x="2270761" y="3064580"/>
            <a:ext cx="1797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Где применяется?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144014" y="4442071"/>
            <a:ext cx="13215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E-COM </a:t>
            </a:r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маркетплейсы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27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8980-1C2D-E4AF-49D2-70A74623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13EC58-6092-FF68-1611-B04A04A9FFDD}"/>
              </a:ext>
            </a:extLst>
          </p:cNvPr>
          <p:cNvSpPr/>
          <p:nvPr/>
        </p:nvSpPr>
        <p:spPr>
          <a:xfrm>
            <a:off x="0" y="-79678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015903B-8F54-0CA5-D8DF-5A9C4C945DDF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AA4C3F3-C5D1-7D22-9376-CF4557A9C4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910" y="-279646"/>
            <a:ext cx="7633322" cy="1217674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 algn="r">
              <a:lnSpc>
                <a:spcPct val="100000"/>
              </a:lnSpc>
              <a:spcBef>
                <a:spcPts val="75"/>
              </a:spcBef>
            </a:pPr>
            <a:r>
              <a:rPr lang="ru-RU" sz="1800" b="1" dirty="0">
                <a:latin typeface="+mn-lt"/>
              </a:rPr>
              <a:t>Smart </a:t>
            </a:r>
            <a:r>
              <a:rPr lang="ru-RU" sz="1800" b="1" dirty="0" err="1">
                <a:latin typeface="+mn-lt"/>
              </a:rPr>
              <a:t>Reply</a:t>
            </a: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 для управления отзывами</a:t>
            </a:r>
            <a:endParaRPr sz="18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94A3E12-8387-C1B8-FA35-69DBE2484B22}"/>
              </a:ext>
            </a:extLst>
          </p:cNvPr>
          <p:cNvSpPr/>
          <p:nvPr/>
        </p:nvSpPr>
        <p:spPr>
          <a:xfrm>
            <a:off x="-53340" y="4114800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C180D5AA-0B52-11FC-4188-6574890D4709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12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0432D59-5FCB-19DA-005A-0F87B4772587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591EDFE-07D7-5163-D4CF-54F492F558EE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44C6A3-C79B-1A2D-CF33-D037F94B3273}"/>
              </a:ext>
            </a:extLst>
          </p:cNvPr>
          <p:cNvSpPr txBox="1"/>
          <p:nvPr/>
        </p:nvSpPr>
        <p:spPr>
          <a:xfrm>
            <a:off x="784885" y="3579055"/>
            <a:ext cx="37871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Электронная коммерция: ответы на отзывы и вопросы клиентов, обработка обращений в службу поддержки. Снижает нагрузку на сотрудников службы поддержки, ускоряет обработку запросов, повышает уровень клиентского сервиса за счёт тонального анализа и быстрых ответов.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6F238-2C38-CE2E-25BD-ADCB5E751328}"/>
              </a:ext>
            </a:extLst>
          </p:cNvPr>
          <p:cNvSpPr txBox="1"/>
          <p:nvPr/>
        </p:nvSpPr>
        <p:spPr>
          <a:xfrm>
            <a:off x="4876801" y="1410090"/>
            <a:ext cx="37871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Количество автоматизированных ответов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Снижение времени обработки обращения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Уровень удовлетворённости клиентов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Снижение нагрузки на сотрудников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70F64-80FF-E18A-89A5-AE08F2374E10}"/>
              </a:ext>
            </a:extLst>
          </p:cNvPr>
          <p:cNvSpPr txBox="1"/>
          <p:nvPr/>
        </p:nvSpPr>
        <p:spPr>
          <a:xfrm>
            <a:off x="4728038" y="3550043"/>
            <a:ext cx="39895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Компании любого бизнеса, имеющие свой интернет магазин или продающие через маркетплейс. ВД: торговля - производство фэшн, здоровое питание и спорт, услуги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FEF7D-3A58-079B-8023-C26FBC4A3468}"/>
              </a:ext>
            </a:extLst>
          </p:cNvPr>
          <p:cNvSpPr txBox="1"/>
          <p:nvPr/>
        </p:nvSpPr>
        <p:spPr>
          <a:xfrm>
            <a:off x="204363" y="1348880"/>
            <a:ext cx="42897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 или проект</a:t>
            </a:r>
          </a:p>
          <a:p>
            <a:pPr algn="r" defTabSz="685835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__________________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Моментальная скорость ответа на сервисный запрос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Не ошибается </a:t>
            </a:r>
          </a:p>
          <a:p>
            <a:pPr marL="128594" indent="-128594" algn="r" defTabSz="685835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Не требует дополнительного человеческого ресурса при пиковых нагрузках на обслуживание</a:t>
            </a:r>
          </a:p>
          <a:p>
            <a:pPr algn="r" defTabSz="685835"/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1934FD4-BF21-9269-6E82-80C14DE520E9}"/>
              </a:ext>
            </a:extLst>
          </p:cNvPr>
          <p:cNvSpPr/>
          <p:nvPr/>
        </p:nvSpPr>
        <p:spPr>
          <a:xfrm>
            <a:off x="96910" y="79678"/>
            <a:ext cx="1817666" cy="166115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57C985-FC21-0ECA-0717-ADA9A60CF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037" y="1290506"/>
            <a:ext cx="340743" cy="340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1D085-19F9-A0D7-4010-FCBD6C16FF38}"/>
              </a:ext>
            </a:extLst>
          </p:cNvPr>
          <p:cNvSpPr txBox="1"/>
          <p:nvPr/>
        </p:nvSpPr>
        <p:spPr>
          <a:xfrm>
            <a:off x="5186152" y="1343423"/>
            <a:ext cx="919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321EC8-7329-0ADA-67D0-5EDC7C990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48574" y="3049478"/>
            <a:ext cx="303847" cy="325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31D298-942F-3B9E-92AC-F29A8B1DC5AF}"/>
              </a:ext>
            </a:extLst>
          </p:cNvPr>
          <p:cNvSpPr txBox="1"/>
          <p:nvPr/>
        </p:nvSpPr>
        <p:spPr>
          <a:xfrm>
            <a:off x="5146654" y="3064580"/>
            <a:ext cx="2111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8D8A5E-1AFA-175D-4E8B-795D95320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036" y="3064581"/>
            <a:ext cx="340742" cy="340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1B2311-A762-E2DE-2D9E-CF314D6F2269}"/>
              </a:ext>
            </a:extLst>
          </p:cNvPr>
          <p:cNvSpPr txBox="1"/>
          <p:nvPr/>
        </p:nvSpPr>
        <p:spPr>
          <a:xfrm>
            <a:off x="2203883" y="3116037"/>
            <a:ext cx="1831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Где применяется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70610-3606-C4EE-9A91-A117CCCA2662}"/>
              </a:ext>
            </a:extLst>
          </p:cNvPr>
          <p:cNvSpPr txBox="1"/>
          <p:nvPr/>
        </p:nvSpPr>
        <p:spPr>
          <a:xfrm>
            <a:off x="427827" y="2409506"/>
            <a:ext cx="41998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750" i="1" dirty="0">
                <a:solidFill>
                  <a:prstClr val="black"/>
                </a:solidFill>
                <a:latin typeface="Calibri" panose="020F0502020204030204"/>
              </a:rPr>
              <a:t>Агент анализирует отзывы и вопросы клиентов, поступающие через различные каналы (сайт, социальные сети, e-</a:t>
            </a:r>
            <a:r>
              <a:rPr lang="ru-RU" sz="750" i="1" dirty="0" err="1">
                <a:solidFill>
                  <a:prstClr val="black"/>
                </a:solidFill>
                <a:latin typeface="Calibri" panose="020F0502020204030204"/>
              </a:rPr>
              <a:t>commerce</a:t>
            </a:r>
            <a:r>
              <a:rPr lang="ru-RU" sz="750" i="1" dirty="0">
                <a:solidFill>
                  <a:prstClr val="black"/>
                </a:solidFill>
                <a:latin typeface="Calibri" panose="020F0502020204030204"/>
              </a:rPr>
              <a:t> платформы), генерирует автоматические ответы на основе тональности и содержания сообщений, а также предоставляет менеджерам подсказки для сложных обращений. Отвечает на 60% обращений автономно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263" y="4300896"/>
            <a:ext cx="1540898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A7F51-C119-70BB-57F9-3D5F9C7ED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B030FE-9A7D-3A7F-0A78-0850C0645C9F}"/>
              </a:ext>
            </a:extLst>
          </p:cNvPr>
          <p:cNvSpPr/>
          <p:nvPr/>
        </p:nvSpPr>
        <p:spPr>
          <a:xfrm>
            <a:off x="-53340" y="667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356B339-3465-8C41-F85D-763C6FE2E566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D1007A9-7426-A5DB-3AF2-CC7D20B13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167" y="79679"/>
            <a:ext cx="7356634" cy="1033008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 algn="r">
              <a:lnSpc>
                <a:spcPct val="100000"/>
              </a:lnSpc>
              <a:spcBef>
                <a:spcPts val="75"/>
              </a:spcBef>
            </a:pPr>
            <a:r>
              <a:rPr lang="en-US" sz="2400" b="1" dirty="0">
                <a:latin typeface="+mn-lt"/>
              </a:rPr>
              <a:t>Smart-Closer</a:t>
            </a:r>
            <a:endParaRPr sz="24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7B6003F-F5CC-44EC-E106-6FA1DF5773E5}"/>
              </a:ext>
            </a:extLst>
          </p:cNvPr>
          <p:cNvSpPr/>
          <p:nvPr/>
        </p:nvSpPr>
        <p:spPr>
          <a:xfrm>
            <a:off x="-53340" y="4114800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0B09E6D7-8E78-DAB6-BD89-C2F9569482B0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13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EEFBF51-8908-ADFB-3EB7-2160850A25CF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1E7F19D-C9DE-C70D-FF29-03D5C02F8A70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BC82E7-67E7-6D8B-EA76-66592A26CAD0}"/>
              </a:ext>
            </a:extLst>
          </p:cNvPr>
          <p:cNvSpPr txBox="1"/>
          <p:nvPr/>
        </p:nvSpPr>
        <p:spPr>
          <a:xfrm>
            <a:off x="517278" y="3423625"/>
            <a:ext cx="40547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8" indent="-171458" algn="r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Активно взаимодействует с посетителями через чат на сайте.</a:t>
            </a:r>
          </a:p>
          <a:p>
            <a:pPr marL="171458" indent="-171458" algn="r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Задает целевые вопросы для определения потребностей и предпочтений.</a:t>
            </a:r>
          </a:p>
          <a:p>
            <a:pPr marL="171458" indent="-171458" algn="r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Направляет посетителей по воронке продаж, предоставляя релевантную информацию или рекомендации.</a:t>
            </a:r>
          </a:p>
          <a:p>
            <a:pPr marL="171458" indent="-171458" algn="r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Передает квалифицированных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лидов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(с деталями и контекстом) в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CRM-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систему.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2BF6C-52AE-4A75-5DD7-5EBDCAA1332D}"/>
              </a:ext>
            </a:extLst>
          </p:cNvPr>
          <p:cNvSpPr txBox="1"/>
          <p:nvPr/>
        </p:nvSpPr>
        <p:spPr>
          <a:xfrm>
            <a:off x="4876797" y="1498915"/>
            <a:ext cx="3787138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endParaRPr lang="ru-RU" sz="525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Сокращение времени обработки тикетов на 30-50%.</a:t>
            </a:r>
          </a:p>
          <a:p>
            <a:pPr marL="214323" indent="-214323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Уменьшение количества эскалаций на 20-40%.</a:t>
            </a:r>
          </a:p>
          <a:p>
            <a:pPr marL="214323" indent="-214323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Повышение уровня соответствия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SLA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на 15-25%.</a:t>
            </a:r>
          </a:p>
          <a:p>
            <a:pPr marL="214323" indent="-214323" defTabSz="68583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Снижение операционных расходов на 20-30%.</a:t>
            </a:r>
          </a:p>
          <a:p>
            <a:pPr defTabSz="685835"/>
            <a:endParaRPr lang="ru-RU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621DF-5638-C1D5-31A2-F2465DF31D31}"/>
              </a:ext>
            </a:extLst>
          </p:cNvPr>
          <p:cNvSpPr txBox="1"/>
          <p:nvPr/>
        </p:nvSpPr>
        <p:spPr>
          <a:xfrm>
            <a:off x="4842808" y="3582992"/>
            <a:ext cx="3821127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spcBef>
                <a:spcPts val="450"/>
              </a:spcBef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ru-RU" sz="1050" b="1" dirty="0" err="1">
                <a:solidFill>
                  <a:prstClr val="black"/>
                </a:solidFill>
                <a:latin typeface="Calibri" panose="020F0502020204030204"/>
              </a:rPr>
              <a:t>феры</a:t>
            </a: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Электронная коммерция,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SaaS-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компании, поставщики услуг,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B2B-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организации.</a:t>
            </a:r>
          </a:p>
          <a:p>
            <a:pPr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компаний: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Бизнесы с большим объемом трафика на сайте и интегрированной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CRM-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системой.</a:t>
            </a:r>
          </a:p>
          <a:p>
            <a:pPr defTabSz="685835"/>
            <a:endParaRPr lang="ru-RU" sz="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7C91E-8712-7D1B-0BA9-19A4E68815DD}"/>
              </a:ext>
            </a:extLst>
          </p:cNvPr>
          <p:cNvSpPr txBox="1"/>
          <p:nvPr/>
        </p:nvSpPr>
        <p:spPr>
          <a:xfrm>
            <a:off x="1070316" y="1319732"/>
            <a:ext cx="33570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Подписка:</a:t>
            </a:r>
          </a:p>
          <a:p>
            <a:pPr algn="r" defTabSz="685835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000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коммуникаций в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мес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- 20 000 р.</a:t>
            </a:r>
            <a:br>
              <a:rPr lang="ru-RU" sz="10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2 000 коммуникаций в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мес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– 40 000 р.</a:t>
            </a:r>
            <a:br>
              <a:rPr lang="ru-RU" sz="10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3 000 коммуникаций в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мес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– 60 000 р.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9033195-32D8-DBD7-E90B-2C766671A90D}"/>
              </a:ext>
            </a:extLst>
          </p:cNvPr>
          <p:cNvSpPr/>
          <p:nvPr/>
        </p:nvSpPr>
        <p:spPr>
          <a:xfrm>
            <a:off x="255804" y="176601"/>
            <a:ext cx="1817666" cy="166115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4CD6A-FC58-4DE7-AF15-6FF0D0380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64" y="1298438"/>
            <a:ext cx="340743" cy="340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E2807-E7EC-7F3D-5C83-5A96AA58AD66}"/>
              </a:ext>
            </a:extLst>
          </p:cNvPr>
          <p:cNvSpPr txBox="1"/>
          <p:nvPr/>
        </p:nvSpPr>
        <p:spPr>
          <a:xfrm>
            <a:off x="5181600" y="1298439"/>
            <a:ext cx="1120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C79AB-2104-B217-7955-B6ACF75A2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72756" y="3025369"/>
            <a:ext cx="303847" cy="325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67D921-71C4-8AE7-A27A-9071B216BCB3}"/>
              </a:ext>
            </a:extLst>
          </p:cNvPr>
          <p:cNvSpPr txBox="1"/>
          <p:nvPr/>
        </p:nvSpPr>
        <p:spPr>
          <a:xfrm>
            <a:off x="5273040" y="3116037"/>
            <a:ext cx="1851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EEDDAA-A350-ADBD-F956-3F8092187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844" y="3064581"/>
            <a:ext cx="340742" cy="340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A2D602-4B78-75C3-6250-169E97CF8630}"/>
              </a:ext>
            </a:extLst>
          </p:cNvPr>
          <p:cNvSpPr txBox="1"/>
          <p:nvPr/>
        </p:nvSpPr>
        <p:spPr>
          <a:xfrm>
            <a:off x="2073469" y="3124658"/>
            <a:ext cx="20878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Как это работает?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66098-120A-7CED-144D-91F1F92AB642}"/>
              </a:ext>
            </a:extLst>
          </p:cNvPr>
          <p:cNvSpPr txBox="1"/>
          <p:nvPr/>
        </p:nvSpPr>
        <p:spPr>
          <a:xfrm>
            <a:off x="1102094" y="390863"/>
            <a:ext cx="727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51840" algn="r" defTabSz="685835">
              <a:spcBef>
                <a:spcPts val="75"/>
              </a:spcBef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AI-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агент для продаж на вебсайте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144014" y="4442071"/>
            <a:ext cx="13215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E-COM </a:t>
            </a:r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маркетплейсы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363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CD043-C523-E826-60B9-4E8F02AA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AB3E4C-AFF5-EBDA-DD56-9134980DB77D}"/>
              </a:ext>
            </a:extLst>
          </p:cNvPr>
          <p:cNvSpPr/>
          <p:nvPr/>
        </p:nvSpPr>
        <p:spPr>
          <a:xfrm>
            <a:off x="-5334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BE07D82-96F5-8F9F-9088-5B095E8DAEB9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17F6BF0-EFE5-5D61-4F18-27619E1C74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167" y="79679"/>
            <a:ext cx="7356634" cy="1033008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 algn="r">
              <a:lnSpc>
                <a:spcPct val="100000"/>
              </a:lnSpc>
              <a:spcBef>
                <a:spcPts val="75"/>
              </a:spcBef>
            </a:pPr>
            <a:r>
              <a:rPr lang="en-US" sz="2400" b="1" dirty="0" err="1">
                <a:latin typeface="+mn-lt"/>
              </a:rPr>
              <a:t>Checklink</a:t>
            </a:r>
            <a:endParaRPr lang="ru-RU" sz="24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A86BC38-774E-1698-0FAE-95B23F9A7F5D}"/>
              </a:ext>
            </a:extLst>
          </p:cNvPr>
          <p:cNvSpPr/>
          <p:nvPr/>
        </p:nvSpPr>
        <p:spPr>
          <a:xfrm>
            <a:off x="-53340" y="4114800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37DCBCAC-6D36-2A46-04AF-C4A3B3BF2F2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14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3E6D1CD-E2C2-58B5-E162-A70A00D1A869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D4F070-6A96-29C7-AA29-CD7619CC4B36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4EF6532-054E-D7A3-452A-7F95BF70FF8D}"/>
              </a:ext>
            </a:extLst>
          </p:cNvPr>
          <p:cNvSpPr txBox="1"/>
          <p:nvPr/>
        </p:nvSpPr>
        <p:spPr>
          <a:xfrm>
            <a:off x="640977" y="3421228"/>
            <a:ext cx="374508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Контроль качества операторов кол-центров, менеджеров по продажам, специалистов. 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Система анализирует 100 % звонков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Анализ любой голосовой коммуникации</a:t>
            </a: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9C120-6AAB-B090-5E9D-817491B650E5}"/>
              </a:ext>
            </a:extLst>
          </p:cNvPr>
          <p:cNvSpPr txBox="1"/>
          <p:nvPr/>
        </p:nvSpPr>
        <p:spPr>
          <a:xfrm>
            <a:off x="4876801" y="1410090"/>
            <a:ext cx="37871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spc="-24" dirty="0">
                <a:solidFill>
                  <a:srgbClr val="272525"/>
                </a:solidFill>
                <a:latin typeface="Calibri" panose="020F0502020204030204"/>
                <a:ea typeface="Inter" pitchFamily="34" charset="-122"/>
              </a:rPr>
              <a:t>Средняя прибыль на звонок</a:t>
            </a:r>
            <a:endParaRPr lang="en-US" sz="1050" spc="-24" dirty="0">
              <a:solidFill>
                <a:srgbClr val="272525"/>
              </a:solidFill>
              <a:latin typeface="Calibri" panose="020F0502020204030204"/>
              <a:ea typeface="Inter" pitchFamily="34" charset="-122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spc="-24" dirty="0">
                <a:solidFill>
                  <a:srgbClr val="272525"/>
                </a:solidFill>
                <a:latin typeface="Calibri" panose="020F0502020204030204"/>
                <a:ea typeface="Inter" pitchFamily="34" charset="-122"/>
              </a:rPr>
              <a:t>Время обучения оператора</a:t>
            </a:r>
            <a:endParaRPr lang="en-US" sz="1050" spc="-24" dirty="0">
              <a:solidFill>
                <a:srgbClr val="272525"/>
              </a:solidFill>
              <a:latin typeface="Calibri" panose="020F0502020204030204"/>
              <a:ea typeface="Inter" pitchFamily="34" charset="-122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конверсии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Сокращение ошибок операторов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NPS,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конверсия воронки продаж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A9FA4-C593-7DD1-2D1C-0DC157335FEA}"/>
              </a:ext>
            </a:extLst>
          </p:cNvPr>
          <p:cNvSpPr txBox="1"/>
          <p:nvPr/>
        </p:nvSpPr>
        <p:spPr>
          <a:xfrm>
            <a:off x="4842808" y="3465400"/>
            <a:ext cx="382112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По подписке: торговые, торгово-производственные  компании со своим отделом продаж  от 100 сотрудников.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Через проект: торговые компании (продажи и сопровождение  по телефону ), от 1500 сотрудников, товарооборот 500 млн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руб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ЛПР: Исполнительные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Операционные директора, Руководители функций продаж и обслуживания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D01E39-3A3C-3651-8A33-D3B1D0ACF8A1}"/>
              </a:ext>
            </a:extLst>
          </p:cNvPr>
          <p:cNvSpPr txBox="1"/>
          <p:nvPr/>
        </p:nvSpPr>
        <p:spPr>
          <a:xfrm>
            <a:off x="1151092" y="1737362"/>
            <a:ext cx="32349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от 10 тысяч рублей за менеджера – без интеграции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от 200 тыс. рублей без интеграции под </a:t>
            </a:r>
            <a:r>
              <a:rPr lang="ru-RU" sz="1050">
                <a:solidFill>
                  <a:prstClr val="black"/>
                </a:solidFill>
                <a:latin typeface="Calibri" panose="020F0502020204030204"/>
              </a:rPr>
              <a:t>параметры компании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Интеграционный продукт</a:t>
            </a:r>
          </a:p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5 миллионов рублей под ключ с интеграцией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BE6D301-91F0-FF48-D3D3-184B2973E539}"/>
              </a:ext>
            </a:extLst>
          </p:cNvPr>
          <p:cNvSpPr/>
          <p:nvPr/>
        </p:nvSpPr>
        <p:spPr>
          <a:xfrm>
            <a:off x="179547" y="37551"/>
            <a:ext cx="1574483" cy="142035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E75529-637D-CB24-7233-FF849C8BD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183" y="1298438"/>
            <a:ext cx="340743" cy="340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06E3CA-28DD-59E6-BB5E-14F191ADDF1E}"/>
              </a:ext>
            </a:extLst>
          </p:cNvPr>
          <p:cNvSpPr txBox="1"/>
          <p:nvPr/>
        </p:nvSpPr>
        <p:spPr>
          <a:xfrm>
            <a:off x="5241725" y="1333027"/>
            <a:ext cx="991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FF0280-E2AE-C04B-1248-F0006133C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72756" y="3025369"/>
            <a:ext cx="303847" cy="325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095E63-B64D-5F73-E53D-625C4D2427B7}"/>
              </a:ext>
            </a:extLst>
          </p:cNvPr>
          <p:cNvSpPr txBox="1"/>
          <p:nvPr/>
        </p:nvSpPr>
        <p:spPr>
          <a:xfrm>
            <a:off x="5179926" y="3064580"/>
            <a:ext cx="2241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DD2E9C-A1C5-9CBF-4AD4-6F1BF8B3D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817" y="3058186"/>
            <a:ext cx="340742" cy="340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30AA19-0D6C-3D9D-E4F0-DCFE632B11E9}"/>
              </a:ext>
            </a:extLst>
          </p:cNvPr>
          <p:cNvSpPr txBox="1"/>
          <p:nvPr/>
        </p:nvSpPr>
        <p:spPr>
          <a:xfrm>
            <a:off x="2293620" y="3116037"/>
            <a:ext cx="18976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Где применяется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49E00DE-04ED-7EE6-53D8-0E091EED4ACD}"/>
              </a:ext>
            </a:extLst>
          </p:cNvPr>
          <p:cNvCxnSpPr/>
          <p:nvPr/>
        </p:nvCxnSpPr>
        <p:spPr>
          <a:xfrm>
            <a:off x="2335171" y="1541727"/>
            <a:ext cx="21314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0D9978-166B-6A68-CD39-0D5440FC544D}"/>
              </a:ext>
            </a:extLst>
          </p:cNvPr>
          <p:cNvSpPr txBox="1"/>
          <p:nvPr/>
        </p:nvSpPr>
        <p:spPr>
          <a:xfrm>
            <a:off x="2536795" y="1298439"/>
            <a:ext cx="1856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144014" y="4442071"/>
            <a:ext cx="1007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SALE</a:t>
            </a:r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893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736CF-72BD-F6EE-D745-97E7AB7C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9982C5-BFE8-CE4E-BFE7-73670F11B220}"/>
              </a:ext>
            </a:extLst>
          </p:cNvPr>
          <p:cNvSpPr/>
          <p:nvPr/>
        </p:nvSpPr>
        <p:spPr>
          <a:xfrm>
            <a:off x="-5334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3828A93-783F-E3F8-491B-8A8F0324DA42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09EC156-BCB0-3B2C-F540-894B0B5A7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167" y="79679"/>
            <a:ext cx="7356634" cy="1033008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 algn="r">
              <a:lnSpc>
                <a:spcPct val="100000"/>
              </a:lnSpc>
              <a:spcBef>
                <a:spcPts val="75"/>
              </a:spcBef>
            </a:pPr>
            <a:r>
              <a:rPr lang="en-US" sz="2400" b="1" dirty="0">
                <a:latin typeface="+mn-lt"/>
              </a:rPr>
              <a:t>M-SALE</a:t>
            </a:r>
            <a:endParaRPr sz="24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5142A7-662F-AE56-88C6-72AD5C2DE7B3}"/>
              </a:ext>
            </a:extLst>
          </p:cNvPr>
          <p:cNvSpPr/>
          <p:nvPr/>
        </p:nvSpPr>
        <p:spPr>
          <a:xfrm>
            <a:off x="-53340" y="4114800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00076FD6-1C5A-797F-BF34-C4259D20DA02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15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890B4E-0184-6229-40C3-395F5C001860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B576E23-415E-35D1-6190-FF04D34CF509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79FE27-CFED-CD8A-856E-717DD349750A}"/>
              </a:ext>
            </a:extLst>
          </p:cNvPr>
          <p:cNvSpPr txBox="1"/>
          <p:nvPr/>
        </p:nvSpPr>
        <p:spPr>
          <a:xfrm>
            <a:off x="640977" y="3421228"/>
            <a:ext cx="3745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Для обучения менеджеров продаж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B2B/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телемаркенга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Для оценки западающих компетенций менеджеров по продажам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телемркетинга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2D192-43FA-4933-57A4-AE185C5718F4}"/>
              </a:ext>
            </a:extLst>
          </p:cNvPr>
          <p:cNvSpPr txBox="1"/>
          <p:nvPr/>
        </p:nvSpPr>
        <p:spPr>
          <a:xfrm>
            <a:off x="4876801" y="1410090"/>
            <a:ext cx="37871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конверсии сделок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Сокращение времени на обучение сотрудников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ROI обучения </a:t>
            </a: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Удовлетворённость клиентов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E929B-27F7-6F5B-48FC-5F508B6BAC92}"/>
              </a:ext>
            </a:extLst>
          </p:cNvPr>
          <p:cNvSpPr txBox="1"/>
          <p:nvPr/>
        </p:nvSpPr>
        <p:spPr>
          <a:xfrm>
            <a:off x="4842808" y="3465399"/>
            <a:ext cx="38211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Торговая и производственная компания, где есть менеджеры по продажам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389DD-D632-EB05-D566-7AC18C024301}"/>
              </a:ext>
            </a:extLst>
          </p:cNvPr>
          <p:cNvSpPr txBox="1"/>
          <p:nvPr/>
        </p:nvSpPr>
        <p:spPr>
          <a:xfrm>
            <a:off x="-212741" y="1231966"/>
            <a:ext cx="4721637" cy="183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</a:t>
            </a:r>
          </a:p>
          <a:p>
            <a:pPr algn="r" defTabSz="685835"/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2000 </a:t>
            </a:r>
            <a:r>
              <a:rPr lang="ru-RU" sz="825" dirty="0" err="1">
                <a:solidFill>
                  <a:prstClr val="black"/>
                </a:solidFill>
                <a:latin typeface="Calibri" panose="020F0502020204030204"/>
              </a:rPr>
              <a:t>руб</a:t>
            </a: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 за 1 лицензию 1 опрос</a:t>
            </a:r>
          </a:p>
          <a:p>
            <a:pPr algn="r" defTabSz="685835"/>
            <a:r>
              <a:rPr lang="ru-RU" sz="825" b="1" dirty="0">
                <a:solidFill>
                  <a:prstClr val="black"/>
                </a:solidFill>
                <a:latin typeface="Calibri" panose="020F0502020204030204"/>
              </a:rPr>
              <a:t>Внедрение через игровые механики</a:t>
            </a: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: 500 тыс. рублей</a:t>
            </a:r>
          </a:p>
          <a:p>
            <a:pPr algn="r" defTabSz="685835"/>
            <a:r>
              <a:rPr lang="ru-RU" sz="825" b="1" dirty="0">
                <a:solidFill>
                  <a:prstClr val="black"/>
                </a:solidFill>
                <a:latin typeface="Calibri" panose="020F0502020204030204"/>
              </a:rPr>
              <a:t>Индивидуальный проект </a:t>
            </a: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от 1 млн. рублей</a:t>
            </a: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Более 50 — аватаров клиентов</a:t>
            </a: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Неограниченное количество сценариев</a:t>
            </a:r>
          </a:p>
          <a:p>
            <a:pPr marL="214323" indent="-214323" algn="r" defTabSz="685835">
              <a:buFont typeface="Arial" panose="020B0604020202020204" pitchFamily="34" charset="0"/>
              <a:buChar char="•"/>
            </a:pPr>
            <a:r>
              <a:rPr lang="ru-RU" sz="825" dirty="0" err="1">
                <a:solidFill>
                  <a:prstClr val="black"/>
                </a:solidFill>
                <a:latin typeface="Calibri" panose="020F0502020204030204"/>
              </a:rPr>
              <a:t>Предзагруженная</a:t>
            </a: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 модель компетенций от лидеров </a:t>
            </a: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b2b</a:t>
            </a:r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endParaRPr lang="ru-RU" sz="750" i="1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r>
              <a:rPr lang="ru-RU" sz="750" i="1" dirty="0">
                <a:solidFill>
                  <a:prstClr val="black"/>
                </a:solidFill>
                <a:latin typeface="Calibri" panose="020F0502020204030204"/>
              </a:rPr>
              <a:t>Система моделирует сценарии, приближенные к реальным, позволяя менеджерам эффективно изучать продукт компании и улучшать навыки работы с клиентами. Тренажер помогает оттачивать техники продаж и преодоления возражений</a:t>
            </a:r>
            <a:endParaRPr lang="ru-RU" sz="75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238695F-5CEF-4EEB-5402-1DD680293A0B}"/>
              </a:ext>
            </a:extLst>
          </p:cNvPr>
          <p:cNvSpPr/>
          <p:nvPr/>
        </p:nvSpPr>
        <p:spPr>
          <a:xfrm>
            <a:off x="179547" y="37551"/>
            <a:ext cx="1574483" cy="142035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1E1ECF-84E9-437D-FE25-22EA6B27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183" y="1298438"/>
            <a:ext cx="340743" cy="340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D1CB55-2600-FFDC-AE22-D792101E53BB}"/>
              </a:ext>
            </a:extLst>
          </p:cNvPr>
          <p:cNvSpPr txBox="1"/>
          <p:nvPr/>
        </p:nvSpPr>
        <p:spPr>
          <a:xfrm>
            <a:off x="5241725" y="1333027"/>
            <a:ext cx="9914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A189983-0A66-C8CD-E0E3-0F8EA5409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72756" y="3025369"/>
            <a:ext cx="303847" cy="325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852A1B-5ED9-C860-9BC8-456C80EED256}"/>
              </a:ext>
            </a:extLst>
          </p:cNvPr>
          <p:cNvSpPr txBox="1"/>
          <p:nvPr/>
        </p:nvSpPr>
        <p:spPr>
          <a:xfrm>
            <a:off x="5179926" y="3064580"/>
            <a:ext cx="2241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DCE56D-64AE-193E-C154-55EDB538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817" y="3058186"/>
            <a:ext cx="340742" cy="340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F60364-B5D4-62FB-CDD1-5F6ECCA52128}"/>
              </a:ext>
            </a:extLst>
          </p:cNvPr>
          <p:cNvSpPr txBox="1"/>
          <p:nvPr/>
        </p:nvSpPr>
        <p:spPr>
          <a:xfrm>
            <a:off x="2293620" y="3116037"/>
            <a:ext cx="18976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Где применяется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8F2CC2D-9B7E-3C8E-D98D-4E0581125F7A}"/>
              </a:ext>
            </a:extLst>
          </p:cNvPr>
          <p:cNvCxnSpPr/>
          <p:nvPr/>
        </p:nvCxnSpPr>
        <p:spPr>
          <a:xfrm>
            <a:off x="2335171" y="1541727"/>
            <a:ext cx="21314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144014" y="4442071"/>
            <a:ext cx="114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SALE</a:t>
            </a:r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583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5160-2878-C694-83D6-6140FE80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5EA0B6-6ADA-100F-C006-4951FBA6591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A1FF444-F0A4-040F-AFB0-AD687907C7DC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7088677-89B3-82D5-E30C-F8B520BCC7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9793" y="-436434"/>
            <a:ext cx="7540012" cy="1310007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>
              <a:lnSpc>
                <a:spcPct val="100000"/>
              </a:lnSpc>
              <a:spcBef>
                <a:spcPts val="75"/>
              </a:spcBef>
            </a:pPr>
            <a:r>
              <a:rPr lang="en-US" sz="2100" b="1" dirty="0">
                <a:latin typeface="+mn-lt"/>
              </a:rPr>
              <a:t>QA </a:t>
            </a:r>
            <a:r>
              <a:rPr lang="ru-RU" sz="2100" b="1" dirty="0">
                <a:latin typeface="+mn-lt"/>
              </a:rPr>
              <a:t>агент</a:t>
            </a:r>
            <a:br>
              <a:rPr lang="ru-RU" sz="2100" b="1" dirty="0">
                <a:latin typeface="+mn-lt"/>
              </a:rPr>
            </a:br>
            <a:r>
              <a:rPr lang="en-US" sz="2100" b="1" dirty="0">
                <a:latin typeface="+mn-lt"/>
              </a:rPr>
              <a:t>AI-</a:t>
            </a:r>
            <a:r>
              <a:rPr lang="ru-RU" sz="2100" b="1" dirty="0">
                <a:latin typeface="+mn-lt"/>
              </a:rPr>
              <a:t>агент для создания тест-кейсов</a:t>
            </a:r>
            <a:endParaRPr sz="21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B9F8AA0-A055-90FF-7C44-DC865061C318}"/>
              </a:ext>
            </a:extLst>
          </p:cNvPr>
          <p:cNvSpPr/>
          <p:nvPr/>
        </p:nvSpPr>
        <p:spPr>
          <a:xfrm>
            <a:off x="7267" y="4089388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844B9C9-5076-4DFB-F3E1-A94FFF019736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16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CB9103B-9489-2859-FD23-22B15CD0CC71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F13F58A-D244-FD6C-35B4-A4A36399D62B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0CBC3D-32E2-ADA2-131F-583DAEFD7BCF}"/>
              </a:ext>
            </a:extLst>
          </p:cNvPr>
          <p:cNvSpPr txBox="1"/>
          <p:nvPr/>
        </p:nvSpPr>
        <p:spPr>
          <a:xfrm>
            <a:off x="439054" y="3469252"/>
            <a:ext cx="41765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Автоматизация процесса создания тестовой документации путём анализа задач и изменений в коде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Генерация тест-кейсов на основе требований и связанных изменений, сохранение в системе управления тестированием.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F6799-E2E9-1211-4511-0AB5B2EF2952}"/>
              </a:ext>
            </a:extLst>
          </p:cNvPr>
          <p:cNvSpPr txBox="1"/>
          <p:nvPr/>
        </p:nvSpPr>
        <p:spPr>
          <a:xfrm>
            <a:off x="4876801" y="1692674"/>
            <a:ext cx="3787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Сокращение времени на создание тест-кейсов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тестового покрытия 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Снижение ошибок в тест-кейсах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23" indent="-214323" defTabSz="68583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Время актуализации документации 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Сокращает время на создание тест-кейсов на 60-70%, повышает качество тестовой документации, обеспечивает единый стандарт тестирования, автоматизирует рутинные задачи QA-команды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C1F536-D98A-4133-6B2A-726ABE69B858}"/>
              </a:ext>
            </a:extLst>
          </p:cNvPr>
          <p:cNvSpPr txBox="1"/>
          <p:nvPr/>
        </p:nvSpPr>
        <p:spPr>
          <a:xfrm>
            <a:off x="4761309" y="3479538"/>
            <a:ext cx="37278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Компании любого бизнеса, занимающиеся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ит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-разработкой.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E378F-45F4-0914-FA48-6CA2EF8F6A63}"/>
              </a:ext>
            </a:extLst>
          </p:cNvPr>
          <p:cNvSpPr txBox="1"/>
          <p:nvPr/>
        </p:nvSpPr>
        <p:spPr>
          <a:xfrm>
            <a:off x="1355501" y="1225546"/>
            <a:ext cx="3188138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 или Проект</a:t>
            </a:r>
          </a:p>
          <a:p>
            <a:pPr algn="r" defTabSz="685835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___________________</a:t>
            </a:r>
          </a:p>
          <a:p>
            <a:pPr algn="r" defTabSz="685835"/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Независимая оценка кода без использования специалиста</a:t>
            </a:r>
          </a:p>
          <a:p>
            <a:pPr algn="r"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1AF157D-A1C8-AC79-6097-4106CFC8404A}"/>
              </a:ext>
            </a:extLst>
          </p:cNvPr>
          <p:cNvSpPr/>
          <p:nvPr/>
        </p:nvSpPr>
        <p:spPr>
          <a:xfrm>
            <a:off x="187348" y="80158"/>
            <a:ext cx="1574481" cy="137935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DE923-78CB-CC0E-9F15-145E1B9F1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61309" y="3010751"/>
            <a:ext cx="303847" cy="325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48671-35EE-3DDF-C915-009DBF5F3B09}"/>
              </a:ext>
            </a:extLst>
          </p:cNvPr>
          <p:cNvSpPr txBox="1"/>
          <p:nvPr/>
        </p:nvSpPr>
        <p:spPr>
          <a:xfrm>
            <a:off x="5090639" y="3064310"/>
            <a:ext cx="2167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130D-C31A-C92F-5A4C-CBD25E8A5255}"/>
              </a:ext>
            </a:extLst>
          </p:cNvPr>
          <p:cNvSpPr txBox="1"/>
          <p:nvPr/>
        </p:nvSpPr>
        <p:spPr>
          <a:xfrm>
            <a:off x="5090639" y="1262119"/>
            <a:ext cx="191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3F180E-B0DD-1DFA-3446-68A15EFE1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568" y="1256728"/>
            <a:ext cx="340743" cy="3407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F8AB11-93CE-2CEF-14D1-800B63661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570" y="3010751"/>
            <a:ext cx="340742" cy="340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87A71A-6F93-2B28-91F1-2B7BFC6C17E8}"/>
              </a:ext>
            </a:extLst>
          </p:cNvPr>
          <p:cNvSpPr txBox="1"/>
          <p:nvPr/>
        </p:nvSpPr>
        <p:spPr>
          <a:xfrm>
            <a:off x="2668928" y="3075065"/>
            <a:ext cx="20292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Где применяется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2233D-BCC7-16AF-2D6E-624192B84F70}"/>
              </a:ext>
            </a:extLst>
          </p:cNvPr>
          <p:cNvSpPr txBox="1"/>
          <p:nvPr/>
        </p:nvSpPr>
        <p:spPr>
          <a:xfrm>
            <a:off x="341967" y="2314094"/>
            <a:ext cx="42016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Агент подключается к </a:t>
            </a:r>
            <a:r>
              <a:rPr lang="ru-RU" sz="750" dirty="0" err="1">
                <a:solidFill>
                  <a:prstClr val="black"/>
                </a:solidFill>
                <a:latin typeface="Calibri" panose="020F0502020204030204"/>
              </a:rPr>
              <a:t>Jira</a:t>
            </a:r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 и </a:t>
            </a:r>
            <a:r>
              <a:rPr lang="ru-RU" sz="750" dirty="0" err="1">
                <a:solidFill>
                  <a:prstClr val="black"/>
                </a:solidFill>
                <a:latin typeface="Calibri" panose="020F0502020204030204"/>
              </a:rPr>
              <a:t>Git</a:t>
            </a:r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-репозиторию, анализирует задачи и изменения в коде, а затем автоматически генерирует тест-кейсы, основываясь на существующих тестовых практиках компании. Создаёт шаблоны </a:t>
            </a:r>
            <a:r>
              <a:rPr lang="ru-RU" sz="750" dirty="0" err="1">
                <a:solidFill>
                  <a:prstClr val="black"/>
                </a:solidFill>
                <a:latin typeface="Calibri" panose="020F0502020204030204"/>
              </a:rPr>
              <a:t>автотестов</a:t>
            </a:r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 для подходящих сценариев. Поддерживает актуальность тест-кейсов на основе изменений в коде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144014" y="4442071"/>
            <a:ext cx="998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IT</a:t>
            </a:r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884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FE710-324E-81E8-6AA2-2AB4B432E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7805FC-99E5-1C6E-8281-42BF78578C9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E7E6E6">
              <a:alpha val="58822"/>
            </a:srgbClr>
          </a:solidFill>
        </p:spPr>
        <p:txBody>
          <a:bodyPr wrap="square" lIns="0" tIns="0" rIns="0" bIns="0" rtlCol="0"/>
          <a:lstStyle/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905890E-43F4-F1AB-C417-810E701C51BC}"/>
              </a:ext>
            </a:extLst>
          </p:cNvPr>
          <p:cNvSpPr/>
          <p:nvPr/>
        </p:nvSpPr>
        <p:spPr>
          <a:xfrm>
            <a:off x="7257927" y="233166"/>
            <a:ext cx="1574483" cy="1226344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85835"/>
            <a:endParaRPr sz="105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779FB21-07B0-F9C0-046A-6BB04471C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112" y="-376558"/>
            <a:ext cx="7540012" cy="1340785"/>
          </a:xfrm>
          <a:prstGeom prst="rect">
            <a:avLst/>
          </a:prstGeom>
        </p:spPr>
        <p:txBody>
          <a:bodyPr spcFirstLastPara="1" vert="horz" wrap="square" lIns="0" tIns="644558" rIns="0" bIns="0" rtlCol="0" anchor="t" anchorCtr="0">
            <a:spAutoFit/>
          </a:bodyPr>
          <a:lstStyle/>
          <a:p>
            <a:pPr marL="2351840" algn="r">
              <a:lnSpc>
                <a:spcPct val="100000"/>
              </a:lnSpc>
              <a:spcBef>
                <a:spcPts val="75"/>
              </a:spcBef>
            </a:pPr>
            <a:r>
              <a:rPr lang="en-US" sz="2200" b="1" dirty="0">
                <a:solidFill>
                  <a:srgbClr val="0E0E0E"/>
                </a:solidFill>
                <a:latin typeface=".AppleSystemUIFont"/>
              </a:rPr>
              <a:t>AI-</a:t>
            </a:r>
            <a:r>
              <a:rPr lang="ru-RU" sz="2200" b="1" dirty="0">
                <a:solidFill>
                  <a:srgbClr val="0E0E0E"/>
                </a:solidFill>
                <a:latin typeface=".AppleSystemUIFont"/>
              </a:rPr>
              <a:t>агент для оптимизации процесса найма - </a:t>
            </a:r>
            <a:r>
              <a:rPr lang="en-US" sz="2200" b="1" dirty="0" err="1">
                <a:solidFill>
                  <a:srgbClr val="0E0E0E"/>
                </a:solidFill>
                <a:latin typeface=".AppleSystemUIFont"/>
              </a:rPr>
              <a:t>HirePilot</a:t>
            </a:r>
            <a:endParaRPr sz="2100" b="1" dirty="0">
              <a:latin typeface="+mn-l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918F97C-B58B-C11C-112F-3B2AC6ECB812}"/>
              </a:ext>
            </a:extLst>
          </p:cNvPr>
          <p:cNvSpPr/>
          <p:nvPr/>
        </p:nvSpPr>
        <p:spPr>
          <a:xfrm>
            <a:off x="7267" y="4089388"/>
            <a:ext cx="2005013" cy="10287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835"/>
            <a:endParaRPr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F3ECDEF8-F424-999C-96F0-7C78BDB7A9A0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8295345" y="4788856"/>
            <a:ext cx="193834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91921" defTabSz="685835">
              <a:lnSpc>
                <a:spcPts val="1069"/>
              </a:lnSpc>
              <a:spcBef>
                <a:spcPts val="184"/>
              </a:spcBef>
            </a:pPr>
            <a:fld id="{81D60167-4931-47E6-BA6A-407CBD079E47}" type="slidenum">
              <a:rPr lang="ru-RU" spc="-38">
                <a:solidFill>
                  <a:srgbClr val="FFFFFF"/>
                </a:solidFill>
                <a:latin typeface="Lucida Sans Unicode"/>
                <a:cs typeface="Lucida Sans Unicode"/>
              </a:rPr>
              <a:pPr marL="91921" defTabSz="685835">
                <a:lnSpc>
                  <a:spcPts val="1069"/>
                </a:lnSpc>
                <a:spcBef>
                  <a:spcPts val="184"/>
                </a:spcBef>
              </a:pPr>
              <a:t>17</a:t>
            </a:fld>
            <a:endParaRPr spc="-19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94778E-F851-5DE0-D9F3-15C9DD43F422}"/>
              </a:ext>
            </a:extLst>
          </p:cNvPr>
          <p:cNvCxnSpPr>
            <a:cxnSpLocks/>
          </p:cNvCxnSpPr>
          <p:nvPr/>
        </p:nvCxnSpPr>
        <p:spPr>
          <a:xfrm>
            <a:off x="4635103" y="1242061"/>
            <a:ext cx="0" cy="374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FA9301C-41F0-F4CD-8FD6-FC640284220D}"/>
              </a:ext>
            </a:extLst>
          </p:cNvPr>
          <p:cNvCxnSpPr/>
          <p:nvPr/>
        </p:nvCxnSpPr>
        <p:spPr>
          <a:xfrm>
            <a:off x="437708" y="2926080"/>
            <a:ext cx="80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EC1984-7D6E-EF47-F268-D1504F63B94E}"/>
              </a:ext>
            </a:extLst>
          </p:cNvPr>
          <p:cNvSpPr txBox="1"/>
          <p:nvPr/>
        </p:nvSpPr>
        <p:spPr>
          <a:xfrm>
            <a:off x="439054" y="3469252"/>
            <a:ext cx="4176593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70" lvl="1" indent="-171458" algn="r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Создание описания вакансии: На основе шаблонов и требований агент генерирует профессиональные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JD.</a:t>
            </a:r>
          </a:p>
          <a:p>
            <a:pPr marL="400070" lvl="1" indent="-171458" algn="r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Формирует вопросы для первичного отбора и интервью.</a:t>
            </a:r>
          </a:p>
          <a:p>
            <a:pPr marL="400070" lvl="1" indent="-171458" algn="r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Сравнивает резюме кандидатов с описанием вакансии, выделяя сильные и слабые стороны.</a:t>
            </a:r>
          </a:p>
          <a:p>
            <a:pPr marL="400070" lvl="1" indent="-171458" algn="r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Создает индивидуальные вопросы для проверки ключевых компетенций каждого кандидата.</a:t>
            </a:r>
          </a:p>
          <a:p>
            <a:pPr marL="400070" lvl="1" indent="-171458" algn="r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Поддерживает интеграцию с популярными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HRM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платформами.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EDC24-294F-3A70-444A-083EC2BEC19D}"/>
              </a:ext>
            </a:extLst>
          </p:cNvPr>
          <p:cNvSpPr txBox="1"/>
          <p:nvPr/>
        </p:nvSpPr>
        <p:spPr>
          <a:xfrm>
            <a:off x="4876801" y="1692674"/>
            <a:ext cx="378713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30" indent="-85730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Сокращение времени на найм на 40-60%.</a:t>
            </a:r>
          </a:p>
          <a:p>
            <a:pPr marL="85730" indent="-85730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Увеличение точности отбора кандидатов на 30%.</a:t>
            </a:r>
          </a:p>
          <a:p>
            <a:pPr marL="85730" indent="-85730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Повышение уровня удовлетворенности рекрутеров и кандидатов на 25%.</a:t>
            </a:r>
          </a:p>
          <a:p>
            <a:pPr marL="85730" indent="-85730" defTabSz="45722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Снижение затрат на найм на 20-30%.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8E981-C484-27F6-CF20-CB3D17E915B3}"/>
              </a:ext>
            </a:extLst>
          </p:cNvPr>
          <p:cNvSpPr txBox="1"/>
          <p:nvPr/>
        </p:nvSpPr>
        <p:spPr>
          <a:xfrm>
            <a:off x="4761309" y="3479537"/>
            <a:ext cx="372786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Компании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: Средние и крупные организации, где найм новых сотрудников занимает значительное время.</a:t>
            </a:r>
          </a:p>
          <a:p>
            <a:pPr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Рекрутинговые агентства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: Для ускорения работы с множеством вакансий.</a:t>
            </a:r>
          </a:p>
          <a:p>
            <a:pPr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Сферы деятельности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IT, 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финансы, розничная торговля, производство, здравоохранение.</a:t>
            </a: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4B9012-9912-9F57-2AB0-6265D702DA59}"/>
              </a:ext>
            </a:extLst>
          </p:cNvPr>
          <p:cNvSpPr txBox="1"/>
          <p:nvPr/>
        </p:nvSpPr>
        <p:spPr>
          <a:xfrm>
            <a:off x="1355501" y="1225547"/>
            <a:ext cx="3188138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 или Проект</a:t>
            </a:r>
          </a:p>
          <a:p>
            <a:pPr algn="r" defTabSz="685835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___________________</a:t>
            </a:r>
          </a:p>
          <a:p>
            <a:pPr algn="r"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Подписка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: от 3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0 000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руб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/месяц для компании.</a:t>
            </a:r>
          </a:p>
          <a:p>
            <a:pPr algn="r"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За каждую позицию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5 000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руб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за обработку одной вакансии.</a:t>
            </a:r>
          </a:p>
          <a:p>
            <a:pPr algn="r" defTabSz="457223">
              <a:spcBef>
                <a:spcPts val="450"/>
              </a:spcBef>
            </a:pPr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Интеграция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: от 100 000 </a:t>
            </a:r>
            <a:r>
              <a:rPr lang="ru-RU" sz="1050" dirty="0" err="1">
                <a:solidFill>
                  <a:prstClr val="black"/>
                </a:solidFill>
                <a:latin typeface="Calibri" panose="020F0502020204030204"/>
              </a:rPr>
              <a:t>руб</a:t>
            </a: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 за проектную настройку для корпоративных клиентов.</a:t>
            </a:r>
          </a:p>
          <a:p>
            <a:pPr algn="r" defTabSz="685835"/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35"/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62DF85B-051F-915B-95BC-D6847E403E10}"/>
              </a:ext>
            </a:extLst>
          </p:cNvPr>
          <p:cNvSpPr/>
          <p:nvPr/>
        </p:nvSpPr>
        <p:spPr>
          <a:xfrm>
            <a:off x="187348" y="80158"/>
            <a:ext cx="1574481" cy="137935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88B17C-263D-AB46-BCBA-DEC47BB6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61309" y="3010751"/>
            <a:ext cx="303847" cy="325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1A9D5-D550-9A05-C6CD-3CE70084DCAC}"/>
              </a:ext>
            </a:extLst>
          </p:cNvPr>
          <p:cNvSpPr txBox="1"/>
          <p:nvPr/>
        </p:nvSpPr>
        <p:spPr>
          <a:xfrm>
            <a:off x="5090639" y="3064310"/>
            <a:ext cx="2167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Профиль заказчика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C3D72-C225-4EF6-552F-EC1FF42D95DC}"/>
              </a:ext>
            </a:extLst>
          </p:cNvPr>
          <p:cNvSpPr txBox="1"/>
          <p:nvPr/>
        </p:nvSpPr>
        <p:spPr>
          <a:xfrm>
            <a:off x="5090639" y="1262119"/>
            <a:ext cx="191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/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KPI</a:t>
            </a:r>
            <a:endParaRPr lang="ru-RU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55E92E-CCC0-CEF9-148A-A6258ECCD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568" y="1256728"/>
            <a:ext cx="340743" cy="3407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D0B58B-AE5F-DA39-6DF8-7ABB2D757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570" y="3010751"/>
            <a:ext cx="340742" cy="340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493CC5-A889-AF9E-03C4-8CD60BD0D671}"/>
              </a:ext>
            </a:extLst>
          </p:cNvPr>
          <p:cNvSpPr txBox="1"/>
          <p:nvPr/>
        </p:nvSpPr>
        <p:spPr>
          <a:xfrm>
            <a:off x="2189927" y="3082240"/>
            <a:ext cx="20292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ru-RU" sz="1050" b="1" dirty="0">
                <a:solidFill>
                  <a:prstClr val="black"/>
                </a:solidFill>
                <a:latin typeface="Calibri" panose="020F0502020204030204"/>
              </a:rPr>
              <a:t>Как это работает?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117F5-B499-756C-2632-DD94E53EA29E}"/>
              </a:ext>
            </a:extLst>
          </p:cNvPr>
          <p:cNvSpPr txBox="1"/>
          <p:nvPr/>
        </p:nvSpPr>
        <p:spPr>
          <a:xfrm>
            <a:off x="-469425" y="4432405"/>
            <a:ext cx="998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35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HR</a:t>
            </a:r>
            <a:endParaRPr lang="ru-RU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282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25;p15">
            <a:extLst>
              <a:ext uri="{FF2B5EF4-FFF2-40B4-BE49-F238E27FC236}">
                <a16:creationId xmlns:a16="http://schemas.microsoft.com/office/drawing/2014/main" id="{002A62B5-3506-4350-AB05-63561C8C42EB}"/>
              </a:ext>
            </a:extLst>
          </p:cNvPr>
          <p:cNvPicPr preferRelativeResize="0"/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 rot="10800000" flipH="1">
            <a:off x="14585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452D7E-0EE0-4072-833F-A2BB6FC3DC2B}"/>
              </a:ext>
            </a:extLst>
          </p:cNvPr>
          <p:cNvSpPr/>
          <p:nvPr/>
        </p:nvSpPr>
        <p:spPr>
          <a:xfrm>
            <a:off x="564179" y="533702"/>
            <a:ext cx="5441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kern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ВОПРОСЫ</a:t>
            </a:r>
            <a:r>
              <a:rPr lang="ru-RU" sz="3000" b="1" kern="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 </a:t>
            </a:r>
            <a:r>
              <a:rPr lang="ru-RU" sz="3000" b="1" kern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?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Gotham Black" pitchFamily="50" charset="0"/>
            </a:endParaRPr>
          </a:p>
        </p:txBody>
      </p:sp>
      <p:sp>
        <p:nvSpPr>
          <p:cNvPr id="12" name="Google Shape;389;p23">
            <a:extLst>
              <a:ext uri="{FF2B5EF4-FFF2-40B4-BE49-F238E27FC236}">
                <a16:creationId xmlns:a16="http://schemas.microsoft.com/office/drawing/2014/main" id="{D38CBDD0-39F4-4FBE-8000-F5F83B8B0BCB}"/>
              </a:ext>
            </a:extLst>
          </p:cNvPr>
          <p:cNvSpPr txBox="1"/>
          <p:nvPr/>
        </p:nvSpPr>
        <p:spPr>
          <a:xfrm>
            <a:off x="1350219" y="1285198"/>
            <a:ext cx="297395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400" dirty="0">
                <a:solidFill>
                  <a:srgbClr val="3F3F3F"/>
                </a:solidFill>
                <a:latin typeface="Gotham Book" pitchFamily="50" charset="0"/>
                <a:ea typeface="Nunito SemiBold"/>
                <a:cs typeface="Nunito SemiBold"/>
                <a:sym typeface="Nunito SemiBold"/>
              </a:rPr>
              <a:t>Иван Крутько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400" dirty="0">
                <a:solidFill>
                  <a:srgbClr val="3F3F3F"/>
                </a:solidFill>
                <a:latin typeface="Gotham Book" pitchFamily="50" charset="0"/>
                <a:ea typeface="Nunito SemiBold"/>
                <a:cs typeface="Nunito SemiBold"/>
                <a:sym typeface="Nunito SemiBold"/>
              </a:rPr>
              <a:t>@kia8L</a:t>
            </a:r>
          </a:p>
        </p:txBody>
      </p:sp>
      <p:pic>
        <p:nvPicPr>
          <p:cNvPr id="14" name="Google Shape;390;p23">
            <a:extLst>
              <a:ext uri="{FF2B5EF4-FFF2-40B4-BE49-F238E27FC236}">
                <a16:creationId xmlns:a16="http://schemas.microsoft.com/office/drawing/2014/main" id="{BE5EE87E-FA49-4CB6-AA3D-30B5F11EB1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74" y="1563306"/>
            <a:ext cx="495516" cy="49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1A388-0FB2-BB48-A2B3-8FED17EE6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5" y="2653506"/>
            <a:ext cx="7690981" cy="2045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5610CA-048E-92A2-FE39-2EE96F4B7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599" y="906402"/>
            <a:ext cx="1551964" cy="15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Базовое свойство технологий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87441"/>
            <a:ext cx="4347011" cy="3532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98" y="1379538"/>
            <a:ext cx="4146330" cy="324374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F6BADC7-AE1D-460D-8AE9-FCEF7C414FE6}"/>
              </a:ext>
            </a:extLst>
          </p:cNvPr>
          <p:cNvCxnSpPr>
            <a:cxnSpLocks/>
          </p:cNvCxnSpPr>
          <p:nvPr/>
        </p:nvCxnSpPr>
        <p:spPr>
          <a:xfrm>
            <a:off x="0" y="9634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2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5;p15">
            <a:extLst>
              <a:ext uri="{FF2B5EF4-FFF2-40B4-BE49-F238E27FC236}">
                <a16:creationId xmlns:a16="http://schemas.microsoft.com/office/drawing/2014/main" id="{4A2828A4-5642-48A4-A088-3FC4EF84C035}"/>
              </a:ext>
            </a:extLst>
          </p:cNvPr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1CBE27E-ADA1-42F5-9992-6184D5652F7A}"/>
              </a:ext>
            </a:extLst>
          </p:cNvPr>
          <p:cNvSpPr/>
          <p:nvPr/>
        </p:nvSpPr>
        <p:spPr>
          <a:xfrm>
            <a:off x="480561" y="2268761"/>
            <a:ext cx="1255363" cy="89890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СБОР ДАННЫХ</a:t>
            </a:r>
          </a:p>
        </p:txBody>
      </p:sp>
      <p:sp>
        <p:nvSpPr>
          <p:cNvPr id="9" name="Google Shape;126;p15">
            <a:extLst>
              <a:ext uri="{FF2B5EF4-FFF2-40B4-BE49-F238E27FC236}">
                <a16:creationId xmlns:a16="http://schemas.microsoft.com/office/drawing/2014/main" id="{E2D82B72-19F9-4C91-85E2-4A5855313524}"/>
              </a:ext>
            </a:extLst>
          </p:cNvPr>
          <p:cNvSpPr txBox="1"/>
          <p:nvPr/>
        </p:nvSpPr>
        <p:spPr>
          <a:xfrm>
            <a:off x="434724" y="392932"/>
            <a:ext cx="832397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Что такое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AI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  <a:ea typeface="Montserrat ExtraBold"/>
                <a:cs typeface="Montserrat ExtraBold"/>
                <a:sym typeface="Montserrat ExtraBold"/>
              </a:rPr>
              <a:t>?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Gotham Black" pitchFamily="50" charset="0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0EA872-DA5D-47D8-AF36-91DC3ECFC5A7}"/>
              </a:ext>
            </a:extLst>
          </p:cNvPr>
          <p:cNvCxnSpPr>
            <a:cxnSpLocks/>
          </p:cNvCxnSpPr>
          <p:nvPr/>
        </p:nvCxnSpPr>
        <p:spPr>
          <a:xfrm>
            <a:off x="0" y="9634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D57D83F-51FB-4B7A-B2CA-485D03A59712}"/>
              </a:ext>
            </a:extLst>
          </p:cNvPr>
          <p:cNvSpPr/>
          <p:nvPr/>
        </p:nvSpPr>
        <p:spPr>
          <a:xfrm>
            <a:off x="1918124" y="2273408"/>
            <a:ext cx="1255363" cy="89890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ОБРАБОТКА ДАННЫХ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001E84-F72E-4193-AC69-42553D3DA6E9}"/>
              </a:ext>
            </a:extLst>
          </p:cNvPr>
          <p:cNvSpPr/>
          <p:nvPr/>
        </p:nvSpPr>
        <p:spPr>
          <a:xfrm>
            <a:off x="3339532" y="2272241"/>
            <a:ext cx="1255363" cy="89890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АНАЛИЗ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ДАННЫХ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C2A4FBF-200A-485C-AF3C-416D7CDB710E}"/>
              </a:ext>
            </a:extLst>
          </p:cNvPr>
          <p:cNvSpPr/>
          <p:nvPr/>
        </p:nvSpPr>
        <p:spPr>
          <a:xfrm>
            <a:off x="4705074" y="2274045"/>
            <a:ext cx="1255363" cy="89890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МОДЕЛИ-РОВАНИЕ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40B7CC-945C-4960-B44B-A48F47F34CFA}"/>
              </a:ext>
            </a:extLst>
          </p:cNvPr>
          <p:cNvSpPr/>
          <p:nvPr/>
        </p:nvSpPr>
        <p:spPr>
          <a:xfrm>
            <a:off x="6099290" y="2268761"/>
            <a:ext cx="1255363" cy="89890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ПРОГНОЗИ-РОВАНИЕ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5B38D82-9518-49B4-8B74-B0F768AB97DE}"/>
              </a:ext>
            </a:extLst>
          </p:cNvPr>
          <p:cNvSpPr/>
          <p:nvPr/>
        </p:nvSpPr>
        <p:spPr>
          <a:xfrm>
            <a:off x="7503339" y="2268761"/>
            <a:ext cx="1255363" cy="89890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РАСЧЕТ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B1C2B15-0FF0-4411-B655-1B6CB9CD504B}"/>
              </a:ext>
            </a:extLst>
          </p:cNvPr>
          <p:cNvSpPr/>
          <p:nvPr/>
        </p:nvSpPr>
        <p:spPr>
          <a:xfrm>
            <a:off x="496715" y="3543359"/>
            <a:ext cx="8243813" cy="278327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ПРИНЯТИЕ РЕШЕНИЯ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8B86520-3C4B-4D30-95EF-27BFCF196AC2}"/>
              </a:ext>
            </a:extLst>
          </p:cNvPr>
          <p:cNvCxnSpPr>
            <a:cxnSpLocks/>
          </p:cNvCxnSpPr>
          <p:nvPr/>
        </p:nvCxnSpPr>
        <p:spPr>
          <a:xfrm flipV="1">
            <a:off x="1743156" y="2598775"/>
            <a:ext cx="245389" cy="7748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544FE6F-F0FC-49D5-8CFC-AC992C9BEF39}"/>
              </a:ext>
            </a:extLst>
          </p:cNvPr>
          <p:cNvCxnSpPr>
            <a:cxnSpLocks/>
          </p:cNvCxnSpPr>
          <p:nvPr/>
        </p:nvCxnSpPr>
        <p:spPr>
          <a:xfrm>
            <a:off x="3173487" y="2598775"/>
            <a:ext cx="198895" cy="0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526E9EC-572B-422F-9580-8F9C31665EDA}"/>
              </a:ext>
            </a:extLst>
          </p:cNvPr>
          <p:cNvCxnSpPr/>
          <p:nvPr/>
        </p:nvCxnSpPr>
        <p:spPr>
          <a:xfrm>
            <a:off x="4572000" y="2598775"/>
            <a:ext cx="198895" cy="0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2493E9B-CBBA-4D2C-A509-24459AF77F3A}"/>
              </a:ext>
            </a:extLst>
          </p:cNvPr>
          <p:cNvCxnSpPr/>
          <p:nvPr/>
        </p:nvCxnSpPr>
        <p:spPr>
          <a:xfrm>
            <a:off x="5963746" y="2586396"/>
            <a:ext cx="198895" cy="0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3FB2D36-39E9-4DB4-839B-1DDF1DE6F50E}"/>
              </a:ext>
            </a:extLst>
          </p:cNvPr>
          <p:cNvCxnSpPr/>
          <p:nvPr/>
        </p:nvCxnSpPr>
        <p:spPr>
          <a:xfrm>
            <a:off x="7352137" y="2586396"/>
            <a:ext cx="198895" cy="0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107DD292-6E18-4B0F-92E6-7DF6D6AB6AA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6186973" y="1599311"/>
            <a:ext cx="375698" cy="3512399"/>
          </a:xfrm>
          <a:prstGeom prst="bentConnector3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1B1C2B15-0FF0-4411-B655-1B6CB9CD504B}"/>
              </a:ext>
            </a:extLst>
          </p:cNvPr>
          <p:cNvSpPr/>
          <p:nvPr/>
        </p:nvSpPr>
        <p:spPr>
          <a:xfrm>
            <a:off x="480561" y="1345090"/>
            <a:ext cx="8278141" cy="503992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РАСПОЗНАВАНИЕ СИТУАЦИИ </a:t>
            </a: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1B1C2B15-0FF0-4411-B655-1B6CB9CD504B}"/>
              </a:ext>
            </a:extLst>
          </p:cNvPr>
          <p:cNvSpPr/>
          <p:nvPr/>
        </p:nvSpPr>
        <p:spPr>
          <a:xfrm>
            <a:off x="496715" y="4040027"/>
            <a:ext cx="8243813" cy="278327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РЕАЛИЗАЦИЯ РЕШЕНИЙ</a:t>
            </a: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id="{1B1C2B15-0FF0-4411-B655-1B6CB9CD504B}"/>
              </a:ext>
            </a:extLst>
          </p:cNvPr>
          <p:cNvSpPr/>
          <p:nvPr/>
        </p:nvSpPr>
        <p:spPr>
          <a:xfrm>
            <a:off x="519703" y="4489477"/>
            <a:ext cx="8220826" cy="283686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Gotham Book" pitchFamily="50" charset="0"/>
              </a:rPr>
              <a:t>МОРАЛЬНОЕ ОБОСНОВАНИЕ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F4FFC777-5E6E-459F-92CC-B91773CEA243}"/>
              </a:ext>
            </a:extLst>
          </p:cNvPr>
          <p:cNvCxnSpPr>
            <a:cxnSpLocks/>
            <a:stCxn id="22" idx="2"/>
            <a:endCxn id="2" idx="0"/>
          </p:cNvCxnSpPr>
          <p:nvPr/>
        </p:nvCxnSpPr>
        <p:spPr>
          <a:xfrm rot="5400000">
            <a:off x="2654099" y="303227"/>
            <a:ext cx="419679" cy="3511389"/>
          </a:xfrm>
          <a:prstGeom prst="bentConnector3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4322117-4A92-4923-A052-7CFA724061B4}"/>
              </a:ext>
            </a:extLst>
          </p:cNvPr>
          <p:cNvCxnSpPr>
            <a:stCxn id="16" idx="2"/>
            <a:endCxn id="23" idx="0"/>
          </p:cNvCxnSpPr>
          <p:nvPr/>
        </p:nvCxnSpPr>
        <p:spPr>
          <a:xfrm>
            <a:off x="4618622" y="3821686"/>
            <a:ext cx="0" cy="218341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513EC0B-A825-41AD-A47D-114089559D6D}"/>
              </a:ext>
            </a:extLst>
          </p:cNvPr>
          <p:cNvCxnSpPr/>
          <p:nvPr/>
        </p:nvCxnSpPr>
        <p:spPr>
          <a:xfrm>
            <a:off x="4608416" y="4318354"/>
            <a:ext cx="0" cy="218341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7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Gotham Black" pitchFamily="50" charset="0"/>
              </a:rPr>
              <a:t>Что мы получили от </a:t>
            </a:r>
            <a:r>
              <a:rPr lang="en-US" sz="2400" dirty="0">
                <a:latin typeface="Gotham Black" pitchFamily="50" charset="0"/>
              </a:rPr>
              <a:t>AI </a:t>
            </a:r>
            <a:r>
              <a:rPr lang="ru-RU" sz="2400" dirty="0">
                <a:latin typeface="Gotham Black" pitchFamily="50" charset="0"/>
              </a:rPr>
              <a:t>за 10 лет?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379331"/>
            <a:ext cx="8459381" cy="2962688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89C187-EA63-4CA3-A72C-DF42399948F6}"/>
              </a:ext>
            </a:extLst>
          </p:cNvPr>
          <p:cNvCxnSpPr>
            <a:cxnSpLocks/>
          </p:cNvCxnSpPr>
          <p:nvPr/>
        </p:nvCxnSpPr>
        <p:spPr>
          <a:xfrm>
            <a:off x="0" y="9634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5610CA-048E-92A2-FE39-2EE96F4B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17" y="2860675"/>
            <a:ext cx="1551964" cy="15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Gotham Black" pitchFamily="50" charset="0"/>
              </a:rPr>
              <a:t>Тренды 2025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69124"/>
            <a:ext cx="8660050" cy="333199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F717945-6B52-49AB-A8CC-E9D3A6AB2A62}"/>
              </a:ext>
            </a:extLst>
          </p:cNvPr>
          <p:cNvCxnSpPr>
            <a:cxnSpLocks/>
          </p:cNvCxnSpPr>
          <p:nvPr/>
        </p:nvCxnSpPr>
        <p:spPr>
          <a:xfrm>
            <a:off x="0" y="9634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7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Подходы использования </a:t>
            </a:r>
            <a:r>
              <a:rPr lang="en-US" smtClean="0"/>
              <a:t>AI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56456"/>
            <a:ext cx="8298900" cy="309101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0D9145E-CAD6-4898-9C2A-C63743128EBA}"/>
              </a:ext>
            </a:extLst>
          </p:cNvPr>
          <p:cNvCxnSpPr>
            <a:cxnSpLocks/>
          </p:cNvCxnSpPr>
          <p:nvPr/>
        </p:nvCxnSpPr>
        <p:spPr>
          <a:xfrm>
            <a:off x="0" y="9634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125;p15">
            <a:extLst>
              <a:ext uri="{FF2B5EF4-FFF2-40B4-BE49-F238E27FC236}">
                <a16:creationId xmlns:a16="http://schemas.microsoft.com/office/drawing/2014/main" id="{52B489F5-340C-4820-B627-5A313D659C72}"/>
              </a:ext>
            </a:extLst>
          </p:cNvPr>
          <p:cNvPicPr preferRelativeResize="0"/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 rot="10800000" flipH="1">
            <a:off x="-3" y="59204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88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Подход 1. Личная эффективность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41" y="1017725"/>
            <a:ext cx="2377871" cy="2563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888090"/>
            <a:ext cx="1651253" cy="281813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2925007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latin typeface="Gotham Book" pitchFamily="50" charset="0"/>
              </a:rPr>
              <a:t>1. Установи приложение на мобильном телефоне или компьютере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98" y="3820010"/>
            <a:ext cx="8534112" cy="976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C74FD3-F287-4329-92B4-020F896F19A1}"/>
              </a:ext>
            </a:extLst>
          </p:cNvPr>
          <p:cNvCxnSpPr>
            <a:cxnSpLocks/>
          </p:cNvCxnSpPr>
          <p:nvPr/>
        </p:nvCxnSpPr>
        <p:spPr>
          <a:xfrm>
            <a:off x="0" y="860975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2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75" y="348111"/>
            <a:ext cx="8520600" cy="5727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Как писать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промт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?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F2A128-4E5E-4615-B92F-32D41EC6AEF0}"/>
              </a:ext>
            </a:extLst>
          </p:cNvPr>
          <p:cNvCxnSpPr>
            <a:cxnSpLocks/>
          </p:cNvCxnSpPr>
          <p:nvPr/>
        </p:nvCxnSpPr>
        <p:spPr>
          <a:xfrm>
            <a:off x="0" y="831897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64D4A0-AFC7-41A8-8CF4-2D9BCDD48999}"/>
              </a:ext>
            </a:extLst>
          </p:cNvPr>
          <p:cNvSpPr/>
          <p:nvPr/>
        </p:nvSpPr>
        <p:spPr>
          <a:xfrm>
            <a:off x="147575" y="2044091"/>
            <a:ext cx="1953725" cy="1420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47597-E136-43BF-B386-661F10441269}"/>
              </a:ext>
            </a:extLst>
          </p:cNvPr>
          <p:cNvSpPr txBox="1"/>
          <p:nvPr/>
        </p:nvSpPr>
        <p:spPr>
          <a:xfrm>
            <a:off x="273603" y="2070672"/>
            <a:ext cx="171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tham Book" pitchFamily="50" charset="0"/>
              </a:rPr>
              <a:t>РОЛЬ – КТО ТЫ?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ОПРЕДЕЛИТЕ РОЛЬ ДЛЯ НЕЙРОСЕТИ. ОШИБКА ДАВАТЬ ЗАДАЧУ СРАЗУ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8A6DCF-F57F-4278-9628-D83667683745}"/>
              </a:ext>
            </a:extLst>
          </p:cNvPr>
          <p:cNvSpPr/>
          <p:nvPr/>
        </p:nvSpPr>
        <p:spPr>
          <a:xfrm>
            <a:off x="140902" y="3518190"/>
            <a:ext cx="1953725" cy="1179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D72CF-1CF0-43F9-853D-37AE41963D50}"/>
              </a:ext>
            </a:extLst>
          </p:cNvPr>
          <p:cNvSpPr txBox="1"/>
          <p:nvPr/>
        </p:nvSpPr>
        <p:spPr>
          <a:xfrm>
            <a:off x="273603" y="3480978"/>
            <a:ext cx="171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tham Book" pitchFamily="50" charset="0"/>
              </a:rPr>
              <a:t>РОЛЬ – КТО Я?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ДАЙТЕ НЕОБХОДИМЫЕ ДАННЫЕ ДЛЯ ВЫПОЛНЕНИЯ ЗАДАЧИ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E9BC10-A768-41E0-A3DE-0072CCD9BA3D}"/>
              </a:ext>
            </a:extLst>
          </p:cNvPr>
          <p:cNvSpPr/>
          <p:nvPr/>
        </p:nvSpPr>
        <p:spPr>
          <a:xfrm>
            <a:off x="156730" y="1127904"/>
            <a:ext cx="927723" cy="81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DCC40-DC79-4203-89BF-E0E712E0584B}"/>
              </a:ext>
            </a:extLst>
          </p:cNvPr>
          <p:cNvSpPr txBox="1"/>
          <p:nvPr/>
        </p:nvSpPr>
        <p:spPr>
          <a:xfrm>
            <a:off x="166236" y="1211949"/>
            <a:ext cx="84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О1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8FD180-CB3F-4F07-B7DB-ACC6EDEE34D0}"/>
              </a:ext>
            </a:extLst>
          </p:cNvPr>
          <p:cNvSpPr/>
          <p:nvPr/>
        </p:nvSpPr>
        <p:spPr>
          <a:xfrm>
            <a:off x="2493162" y="1423142"/>
            <a:ext cx="927723" cy="81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AB4809-C874-4818-A22A-4E5EAA2710F8}"/>
              </a:ext>
            </a:extLst>
          </p:cNvPr>
          <p:cNvSpPr/>
          <p:nvPr/>
        </p:nvSpPr>
        <p:spPr>
          <a:xfrm>
            <a:off x="2957024" y="2326046"/>
            <a:ext cx="1953725" cy="1420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C8FDD4F-EDA6-43DD-9DC4-E778C34C5B4B}"/>
              </a:ext>
            </a:extLst>
          </p:cNvPr>
          <p:cNvSpPr/>
          <p:nvPr/>
        </p:nvSpPr>
        <p:spPr>
          <a:xfrm>
            <a:off x="2957645" y="3830848"/>
            <a:ext cx="1953725" cy="1179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FC0F775-DBA9-45F7-9A48-E44F5D09A9FB}"/>
              </a:ext>
            </a:extLst>
          </p:cNvPr>
          <p:cNvSpPr/>
          <p:nvPr/>
        </p:nvSpPr>
        <p:spPr>
          <a:xfrm>
            <a:off x="5168866" y="1718660"/>
            <a:ext cx="927723" cy="81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2F4DC2-43AA-4653-9103-C23D7E74C529}"/>
              </a:ext>
            </a:extLst>
          </p:cNvPr>
          <p:cNvSpPr/>
          <p:nvPr/>
        </p:nvSpPr>
        <p:spPr>
          <a:xfrm>
            <a:off x="5766473" y="2649910"/>
            <a:ext cx="2175735" cy="2360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90D50-15F3-47BF-9632-890CB1F4B31C}"/>
              </a:ext>
            </a:extLst>
          </p:cNvPr>
          <p:cNvSpPr txBox="1"/>
          <p:nvPr/>
        </p:nvSpPr>
        <p:spPr>
          <a:xfrm>
            <a:off x="2493161" y="1514414"/>
            <a:ext cx="101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О2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4DF4B6-4A36-425A-B5B0-6ECCD9C71B7A}"/>
              </a:ext>
            </a:extLst>
          </p:cNvPr>
          <p:cNvSpPr txBox="1"/>
          <p:nvPr/>
        </p:nvSpPr>
        <p:spPr>
          <a:xfrm>
            <a:off x="5124303" y="1821101"/>
            <a:ext cx="101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О3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9764BC-03B2-4EF7-B1C4-0225A1EB480D}"/>
              </a:ext>
            </a:extLst>
          </p:cNvPr>
          <p:cNvSpPr txBox="1"/>
          <p:nvPr/>
        </p:nvSpPr>
        <p:spPr>
          <a:xfrm>
            <a:off x="2988653" y="2447088"/>
            <a:ext cx="171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tham Book" pitchFamily="50" charset="0"/>
              </a:rPr>
              <a:t>ЗАДАЧА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ПОСТАВЬТЕ ЗАДАЧУ, ЧТО НЕОБХОДИМО 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СДЕЛАТЬ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874A47-2DF6-4CD8-9DA8-73734625BF75}"/>
              </a:ext>
            </a:extLst>
          </p:cNvPr>
          <p:cNvSpPr txBox="1"/>
          <p:nvPr/>
        </p:nvSpPr>
        <p:spPr>
          <a:xfrm>
            <a:off x="5994351" y="3146819"/>
            <a:ext cx="171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tham Book" pitchFamily="50" charset="0"/>
              </a:rPr>
              <a:t>ФОРМАТ ОТВЕТА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ПРЕДОСТАВЬТЕ ОБРАЗЦЫ, ПРИМЕРЫ ЖЕЛАЕМОГО, ФОРМАТ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29E468-1641-4D3F-9C02-606B52F0781B}"/>
              </a:ext>
            </a:extLst>
          </p:cNvPr>
          <p:cNvSpPr txBox="1"/>
          <p:nvPr/>
        </p:nvSpPr>
        <p:spPr>
          <a:xfrm>
            <a:off x="3203689" y="4012836"/>
            <a:ext cx="150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tham Book" pitchFamily="50" charset="0"/>
              </a:rPr>
              <a:t>КОНТЕКСТ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</a:rPr>
              <a:t>ДЕТАЛИЗАЦИЯ ЗАПРОСА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95610CA-048E-92A2-FE39-2EE96F4B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58" y="920811"/>
            <a:ext cx="1551964" cy="15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2EDA6C-7F31-4081-AB13-055E4591D320}"/>
              </a:ext>
            </a:extLst>
          </p:cNvPr>
          <p:cNvSpPr txBox="1"/>
          <p:nvPr/>
        </p:nvSpPr>
        <p:spPr>
          <a:xfrm>
            <a:off x="131568" y="934135"/>
            <a:ext cx="4565422" cy="42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E855E-0E6D-4C45-93C1-2FEE500AF290}"/>
              </a:ext>
            </a:extLst>
          </p:cNvPr>
          <p:cNvSpPr txBox="1"/>
          <p:nvPr/>
        </p:nvSpPr>
        <p:spPr>
          <a:xfrm>
            <a:off x="322342" y="1124909"/>
            <a:ext cx="4085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Gotham Book" pitchFamily="50" charset="0"/>
              </a:rPr>
              <a:t>1.  РОЛЬ ДЛЯ ИИ:  </a:t>
            </a:r>
          </a:p>
          <a:p>
            <a:r>
              <a:rPr lang="ru-RU" sz="800" dirty="0">
                <a:latin typeface="Gotham Book" pitchFamily="50" charset="0"/>
              </a:rPr>
              <a:t>Укажите конкретную роль, которую должен выполнять ИИ (например, бизнес-консультант, маркетолог, аналитик, копирайтер и т.д.).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2.  КОНТЕКСТ:  </a:t>
            </a:r>
          </a:p>
          <a:p>
            <a:r>
              <a:rPr lang="ru-RU" sz="800" dirty="0">
                <a:latin typeface="Gotham Book" pitchFamily="50" charset="0"/>
              </a:rPr>
              <a:t>Опишите сферу деятельности вашей компании или проекта, включая ключевые продукты/услуги, целевую аудиторию и текущие цели.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3.  ПРОБЛЕМЫ И ВЫЗОВЫ:  </a:t>
            </a:r>
          </a:p>
          <a:p>
            <a:r>
              <a:rPr lang="ru-RU" sz="800" dirty="0">
                <a:latin typeface="Gotham Book" pitchFamily="50" charset="0"/>
              </a:rPr>
              <a:t>Перечислите актуальные проблемы или вызовы, с которыми вы сталкиваетесь (например, низкая конверсия, слабый брендинг, неэффективные рекламные кампании).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4.  ПРЕДЫДУЩИЕ ДЕЙСТВИЯ:  </a:t>
            </a:r>
          </a:p>
          <a:p>
            <a:r>
              <a:rPr lang="ru-RU" sz="800" dirty="0">
                <a:latin typeface="Gotham Book" pitchFamily="50" charset="0"/>
              </a:rPr>
              <a:t>Опишите стратегии, инструменты или методы, которые вы уже пробовали, и их результаты.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5.  ЦЕЛИ:  </a:t>
            </a:r>
          </a:p>
          <a:p>
            <a:r>
              <a:rPr lang="ru-RU" sz="800" dirty="0">
                <a:latin typeface="Gotham Book" pitchFamily="50" charset="0"/>
              </a:rPr>
              <a:t>Сформулируйте, чего вы хотите достичь с помощью ИИ (например, увеличить продажи на 20%, улучшить вовлеченность аудитории, оптимизировать процессы).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6.  ЖЕЛАЕМЫЙ ФОРМАТ ОТВЕТА:  </a:t>
            </a:r>
          </a:p>
          <a:p>
            <a:r>
              <a:rPr lang="ru-RU" sz="800" dirty="0">
                <a:latin typeface="Gotham Book" pitchFamily="50" charset="0"/>
              </a:rPr>
              <a:t>Укажите предпочтительный формат ответа (например, пошаговая стратегия, список рекомендаций, анализ данных, конкретные советы).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7.  ДОПОЛНИТЕЛЬНЫЕ ПАРАМЕТРЫ:  </a:t>
            </a:r>
          </a:p>
          <a:p>
            <a:r>
              <a:rPr lang="ru-RU" sz="800" dirty="0">
                <a:latin typeface="Gotham Book" pitchFamily="50" charset="0"/>
              </a:rPr>
              <a:t>Если необходимо, добавьте детали: сроки, бюджет, ограничения или предпочтения (например, "использовать только органические методы продвижения")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7173F-F0F2-4DD2-9FF4-58B6907F883F}"/>
              </a:ext>
            </a:extLst>
          </p:cNvPr>
          <p:cNvSpPr txBox="1"/>
          <p:nvPr/>
        </p:nvSpPr>
        <p:spPr>
          <a:xfrm>
            <a:off x="4572000" y="1052547"/>
            <a:ext cx="3979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1.  РОЛЬ ДЛЯ ИИ:</a:t>
            </a:r>
          </a:p>
          <a:p>
            <a:r>
              <a:rPr lang="ru-RU" sz="800" dirty="0">
                <a:latin typeface="Gotham Book" pitchFamily="50" charset="0"/>
              </a:rPr>
              <a:t>Маркетолог-аналитик.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2.  КОНТЕКСТ: </a:t>
            </a:r>
          </a:p>
          <a:p>
            <a:r>
              <a:rPr lang="ru-RU" sz="800" dirty="0">
                <a:latin typeface="Gotham Book" pitchFamily="50" charset="0"/>
              </a:rPr>
              <a:t>Моя компания продает экологичную косметику через интернет-магазин. ЦА — женщины 25-45 лет, интересующиеся </a:t>
            </a:r>
            <a:r>
              <a:rPr lang="ru-RU" sz="800" dirty="0" err="1">
                <a:latin typeface="Gotham Book" pitchFamily="50" charset="0"/>
              </a:rPr>
              <a:t>sustainability</a:t>
            </a:r>
            <a:r>
              <a:rPr lang="ru-RU" sz="800" dirty="0">
                <a:latin typeface="Gotham Book" pitchFamily="50" charset="0"/>
              </a:rPr>
              <a:t>. </a:t>
            </a:r>
          </a:p>
          <a:p>
            <a:r>
              <a:rPr lang="ru-RU" sz="800" dirty="0">
                <a:latin typeface="Gotham Book" pitchFamily="50" charset="0"/>
              </a:rPr>
              <a:t> </a:t>
            </a:r>
          </a:p>
          <a:p>
            <a:r>
              <a:rPr lang="ru-RU" sz="800" dirty="0">
                <a:latin typeface="Gotham Book" pitchFamily="50" charset="0"/>
              </a:rPr>
              <a:t>3.  ПРОБЛЕМЫ: </a:t>
            </a:r>
          </a:p>
          <a:p>
            <a:r>
              <a:rPr lang="ru-RU" sz="800" dirty="0">
                <a:latin typeface="Gotham Book" pitchFamily="50" charset="0"/>
              </a:rPr>
              <a:t>Низкая конверсия из соцсетей (</a:t>
            </a:r>
            <a:r>
              <a:rPr lang="ru-RU" sz="800" dirty="0" err="1">
                <a:latin typeface="Gotham Book" pitchFamily="50" charset="0"/>
              </a:rPr>
              <a:t>Instagram</a:t>
            </a:r>
            <a:r>
              <a:rPr lang="ru-RU" sz="800" dirty="0">
                <a:latin typeface="Gotham Book" pitchFamily="50" charset="0"/>
              </a:rPr>
              <a:t>, Facebook), несмотря на высокий охват.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4.  ПРЕДЫДУЩИЕ ДЕЙСТВИЯ: </a:t>
            </a:r>
          </a:p>
          <a:p>
            <a:r>
              <a:rPr lang="ru-RU" sz="800" dirty="0">
                <a:latin typeface="Gotham Book" pitchFamily="50" charset="0"/>
              </a:rPr>
              <a:t>Запускали таргетированную рекламу, но ROI составил всего 1.2.</a:t>
            </a:r>
          </a:p>
          <a:p>
            <a:r>
              <a:rPr lang="ru-RU" sz="800" dirty="0">
                <a:latin typeface="Gotham Book" pitchFamily="50" charset="0"/>
              </a:rPr>
              <a:t>  </a:t>
            </a:r>
          </a:p>
          <a:p>
            <a:r>
              <a:rPr lang="ru-RU" sz="800" dirty="0">
                <a:latin typeface="Gotham Book" pitchFamily="50" charset="0"/>
              </a:rPr>
              <a:t>5.  ЦЕЛИ: </a:t>
            </a:r>
          </a:p>
          <a:p>
            <a:r>
              <a:rPr lang="ru-RU" sz="800" dirty="0">
                <a:latin typeface="Gotham Book" pitchFamily="50" charset="0"/>
              </a:rPr>
              <a:t>Увеличить конверсию до 5% за 3 месяца.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6.  ФОРМАТ ОТВЕТА: </a:t>
            </a:r>
          </a:p>
          <a:p>
            <a:r>
              <a:rPr lang="ru-RU" sz="800" dirty="0">
                <a:latin typeface="Gotham Book" pitchFamily="50" charset="0"/>
              </a:rPr>
              <a:t>Пошаговая стратегия с приоритезацией каналов и примером контент-плана.  </a:t>
            </a:r>
          </a:p>
          <a:p>
            <a:endParaRPr lang="ru-RU" sz="800" dirty="0">
              <a:latin typeface="Gotham Book" pitchFamily="50" charset="0"/>
            </a:endParaRPr>
          </a:p>
          <a:p>
            <a:r>
              <a:rPr lang="ru-RU" sz="800" dirty="0">
                <a:latin typeface="Gotham Book" pitchFamily="50" charset="0"/>
              </a:rPr>
              <a:t>7.  ДОПОЛНИТЕЛЬНО: </a:t>
            </a:r>
          </a:p>
          <a:p>
            <a:r>
              <a:rPr lang="ru-RU" sz="800" dirty="0">
                <a:latin typeface="Gotham Book" pitchFamily="50" charset="0"/>
              </a:rPr>
              <a:t>Бюджет — до $1000 в месяц, предпочтение — органический рост.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0688D-EF32-4B1D-9E7F-D31D605A443B}"/>
              </a:ext>
            </a:extLst>
          </p:cNvPr>
          <p:cNvSpPr txBox="1"/>
          <p:nvPr/>
        </p:nvSpPr>
        <p:spPr>
          <a:xfrm>
            <a:off x="322342" y="407862"/>
            <a:ext cx="37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50" charset="0"/>
              </a:rPr>
              <a:t>Фрейм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34636BC-B170-4ED5-AD1A-96E7FCEE1587}"/>
              </a:ext>
            </a:extLst>
          </p:cNvPr>
          <p:cNvCxnSpPr>
            <a:cxnSpLocks/>
          </p:cNvCxnSpPr>
          <p:nvPr/>
        </p:nvCxnSpPr>
        <p:spPr>
          <a:xfrm>
            <a:off x="0" y="96346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125;p15">
            <a:extLst>
              <a:ext uri="{FF2B5EF4-FFF2-40B4-BE49-F238E27FC236}">
                <a16:creationId xmlns:a16="http://schemas.microsoft.com/office/drawing/2014/main" id="{6F9F55DD-A337-46D6-B7DC-59110944EABB}"/>
              </a:ext>
            </a:extLst>
          </p:cNvPr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 rot="10800000" flipH="1">
            <a:off x="0" y="53449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8395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2285</Words>
  <Application>Microsoft Office PowerPoint</Application>
  <PresentationFormat>Экран (16:9)</PresentationFormat>
  <Paragraphs>354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Lucida Sans Unicode</vt:lpstr>
      <vt:lpstr>.AppleSystemUIFont</vt:lpstr>
      <vt:lpstr>Arial Narrow</vt:lpstr>
      <vt:lpstr>Gotham Book</vt:lpstr>
      <vt:lpstr>Arial</vt:lpstr>
      <vt:lpstr>Gotham Black</vt:lpstr>
      <vt:lpstr>Arial MT</vt:lpstr>
      <vt:lpstr>Montserrat ExtraBold</vt:lpstr>
      <vt:lpstr>Montserrat</vt:lpstr>
      <vt:lpstr>Inter</vt:lpstr>
      <vt:lpstr>Nunito SemiBold</vt:lpstr>
      <vt:lpstr>Helvetica Neue</vt:lpstr>
      <vt:lpstr>Calibri</vt:lpstr>
      <vt:lpstr>Simple Light</vt:lpstr>
      <vt:lpstr>Презентация PowerPoint</vt:lpstr>
      <vt:lpstr>Базовое свойство технологий</vt:lpstr>
      <vt:lpstr>Презентация PowerPoint</vt:lpstr>
      <vt:lpstr>Что мы получили от AI за 10 лет?</vt:lpstr>
      <vt:lpstr>Тренды 2025</vt:lpstr>
      <vt:lpstr>Подходы использования AI</vt:lpstr>
      <vt:lpstr>Подход 1. Личная эффективность</vt:lpstr>
      <vt:lpstr>Как писать промт?</vt:lpstr>
      <vt:lpstr>Презентация PowerPoint</vt:lpstr>
      <vt:lpstr>Презентация PowerPoint</vt:lpstr>
      <vt:lpstr>Fashion genies</vt:lpstr>
      <vt:lpstr>Smart Reply  для управления отзывами</vt:lpstr>
      <vt:lpstr>Smart-Closer</vt:lpstr>
      <vt:lpstr>Checklink</vt:lpstr>
      <vt:lpstr>M-SALE</vt:lpstr>
      <vt:lpstr>QA агент AI-агент для создания тест-кейсов</vt:lpstr>
      <vt:lpstr>AI-агент для оптимизации процесса найма - HirePilot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Воробьева Екатерина Анатольевна</dc:creator>
  <cp:lastModifiedBy>Ivan</cp:lastModifiedBy>
  <cp:revision>262</cp:revision>
  <dcterms:modified xsi:type="dcterms:W3CDTF">2025-05-26T12:35:57Z</dcterms:modified>
</cp:coreProperties>
</file>